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60" r:id="rId5"/>
    <p:sldId id="261" r:id="rId6"/>
    <p:sldId id="262" r:id="rId7"/>
    <p:sldId id="263" r:id="rId8"/>
    <p:sldId id="264" r:id="rId9"/>
  </p:sldIdLst>
  <p:sldSz cx="15119350" cy="102616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image" Target="../media/image12.jpeg"/><Relationship Id="rId7" Type="http://schemas.openxmlformats.org/officeDocument/2006/relationships/image" Target="../media/image11.jpeg"/><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0" Type="http://schemas.openxmlformats.org/officeDocument/2006/relationships/slideLayout" Target="../slideLayouts/slideLayout1.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9" Type="http://schemas.openxmlformats.org/officeDocument/2006/relationships/image" Target="../media/image22.jpeg"/><Relationship Id="rId8" Type="http://schemas.openxmlformats.org/officeDocument/2006/relationships/image" Target="../media/image21.jpeg"/><Relationship Id="rId7" Type="http://schemas.openxmlformats.org/officeDocument/2006/relationships/image" Target="../media/image20.jpeg"/><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jpeg"/><Relationship Id="rId10" Type="http://schemas.openxmlformats.org/officeDocument/2006/relationships/slideLayout" Target="../slideLayouts/slideLayout1.xml"/><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29.jpeg"/><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36.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40.jpeg"/><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tretch>
            <a:fillRect/>
          </a:stretch>
        </p:blipFill>
        <p:spPr>
          <a:xfrm rot="21600000">
            <a:off x="0" y="22860"/>
            <a:ext cx="15119350" cy="10261600"/>
          </a:xfrm>
          <a:prstGeom prst="rect">
            <a:avLst/>
          </a:prstGeom>
        </p:spPr>
      </p:pic>
      <p:sp>
        <p:nvSpPr>
          <p:cNvPr id="4" name="textbox 4"/>
          <p:cNvSpPr/>
          <p:nvPr/>
        </p:nvSpPr>
        <p:spPr>
          <a:xfrm>
            <a:off x="326390" y="7186295"/>
            <a:ext cx="7298055" cy="307467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81000"/>
              </a:lnSpc>
            </a:pPr>
            <a:r>
              <a:rPr sz="2400" b="1" kern="0" spc="-10" dirty="0">
                <a:solidFill>
                  <a:srgbClr val="000000">
                    <a:alpha val="100000"/>
                  </a:srgbClr>
                </a:solidFill>
                <a:latin typeface="Arial" panose="020B0604020202020204"/>
                <a:ea typeface="Arial" panose="020B0604020202020204"/>
                <a:cs typeface="Arial" panose="020B0604020202020204"/>
              </a:rPr>
              <a:t>Changsha</a:t>
            </a:r>
            <a:r>
              <a:rPr sz="2400" b="1" kern="0" spc="360" dirty="0">
                <a:solidFill>
                  <a:srgbClr val="000000">
                    <a:alpha val="100000"/>
                  </a:srgbClr>
                </a:solidFill>
                <a:latin typeface="Arial" panose="020B0604020202020204"/>
                <a:ea typeface="Arial" panose="020B0604020202020204"/>
                <a:cs typeface="Arial" panose="020B0604020202020204"/>
              </a:rPr>
              <a:t> </a:t>
            </a:r>
            <a:r>
              <a:rPr lang="en-US" sz="2400" b="1" kern="0" spc="-10" dirty="0">
                <a:solidFill>
                  <a:srgbClr val="000000">
                    <a:alpha val="100000"/>
                  </a:srgbClr>
                </a:solidFill>
                <a:latin typeface="Arial" panose="020B0604020202020204"/>
                <a:ea typeface="Arial" panose="020B0604020202020204"/>
                <a:cs typeface="Arial" panose="020B0604020202020204"/>
              </a:rPr>
              <a:t>zhongci</a:t>
            </a:r>
            <a:r>
              <a:rPr sz="2400" b="1" kern="0" spc="370" dirty="0">
                <a:solidFill>
                  <a:srgbClr val="000000">
                    <a:alpha val="100000"/>
                  </a:srgbClr>
                </a:solidFill>
                <a:latin typeface="Arial" panose="020B0604020202020204"/>
                <a:ea typeface="Arial" panose="020B0604020202020204"/>
                <a:cs typeface="Arial" panose="020B0604020202020204"/>
              </a:rPr>
              <a:t> </a:t>
            </a:r>
            <a:r>
              <a:rPr sz="2400" b="1" kern="0" spc="-10" dirty="0">
                <a:solidFill>
                  <a:srgbClr val="000000">
                    <a:alpha val="100000"/>
                  </a:srgbClr>
                </a:solidFill>
                <a:latin typeface="Arial" panose="020B0604020202020204"/>
                <a:ea typeface="Arial" panose="020B0604020202020204"/>
                <a:cs typeface="Arial" panose="020B0604020202020204"/>
              </a:rPr>
              <a:t>new</a:t>
            </a:r>
            <a:r>
              <a:rPr sz="2400" b="1" kern="0" spc="350" dirty="0">
                <a:solidFill>
                  <a:srgbClr val="000000">
                    <a:alpha val="100000"/>
                  </a:srgbClr>
                </a:solidFill>
                <a:latin typeface="Arial" panose="020B0604020202020204"/>
                <a:ea typeface="Arial" panose="020B0604020202020204"/>
                <a:cs typeface="Arial" panose="020B0604020202020204"/>
              </a:rPr>
              <a:t> </a:t>
            </a:r>
            <a:r>
              <a:rPr sz="2400" b="1" kern="0" spc="-10" dirty="0">
                <a:solidFill>
                  <a:srgbClr val="000000">
                    <a:alpha val="100000"/>
                  </a:srgbClr>
                </a:solidFill>
                <a:latin typeface="Arial" panose="020B0604020202020204"/>
                <a:ea typeface="Arial" panose="020B0604020202020204"/>
                <a:cs typeface="Arial" panose="020B0604020202020204"/>
              </a:rPr>
              <a:t>material</a:t>
            </a:r>
            <a:r>
              <a:rPr sz="2400" b="1" kern="0" spc="280" dirty="0">
                <a:solidFill>
                  <a:srgbClr val="000000">
                    <a:alpha val="100000"/>
                  </a:srgbClr>
                </a:solidFill>
                <a:latin typeface="Arial" panose="020B0604020202020204"/>
                <a:ea typeface="Arial" panose="020B0604020202020204"/>
                <a:cs typeface="Arial" panose="020B0604020202020204"/>
              </a:rPr>
              <a:t> </a:t>
            </a:r>
            <a:r>
              <a:rPr sz="2400" b="1" kern="0" spc="-10" dirty="0">
                <a:solidFill>
                  <a:srgbClr val="000000">
                    <a:alpha val="100000"/>
                  </a:srgbClr>
                </a:solidFill>
                <a:latin typeface="Arial" panose="020B0604020202020204"/>
                <a:ea typeface="Arial" panose="020B0604020202020204"/>
                <a:cs typeface="Arial" panose="020B0604020202020204"/>
              </a:rPr>
              <a:t>technology</a:t>
            </a:r>
            <a:r>
              <a:rPr sz="2400" b="1" kern="0" spc="330" dirty="0">
                <a:solidFill>
                  <a:srgbClr val="000000">
                    <a:alpha val="100000"/>
                  </a:srgbClr>
                </a:solidFill>
                <a:latin typeface="Arial" panose="020B0604020202020204"/>
                <a:ea typeface="Arial" panose="020B0604020202020204"/>
                <a:cs typeface="Arial" panose="020B0604020202020204"/>
              </a:rPr>
              <a:t> </a:t>
            </a:r>
            <a:r>
              <a:rPr sz="2400" b="1" kern="0" spc="-20" dirty="0">
                <a:solidFill>
                  <a:srgbClr val="000000">
                    <a:alpha val="100000"/>
                  </a:srgbClr>
                </a:solidFill>
                <a:latin typeface="Arial" panose="020B0604020202020204"/>
                <a:ea typeface="Arial" panose="020B0604020202020204"/>
                <a:cs typeface="Arial" panose="020B0604020202020204"/>
              </a:rPr>
              <a:t>Co.,LTD</a:t>
            </a:r>
            <a:endParaRPr sz="24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127000"/>
              </a:lnSpc>
            </a:pPr>
            <a:r>
              <a:rPr sz="1400" kern="0" spc="0" dirty="0">
                <a:solidFill>
                  <a:srgbClr val="000000">
                    <a:alpha val="100000"/>
                  </a:srgbClr>
                </a:solidFill>
                <a:latin typeface="Arial" panose="020B0604020202020204"/>
                <a:ea typeface="Arial" panose="020B0604020202020204"/>
                <a:cs typeface="Arial" panose="020B0604020202020204"/>
              </a:rPr>
              <a:t>Address:No.98,Xintian  North  Road,Ningxiang  High-tec</a:t>
            </a:r>
            <a:r>
              <a:rPr sz="1400" kern="0" spc="-10" dirty="0">
                <a:solidFill>
                  <a:srgbClr val="000000">
                    <a:alpha val="100000"/>
                  </a:srgbClr>
                </a:solidFill>
                <a:latin typeface="Arial" panose="020B0604020202020204"/>
                <a:ea typeface="Arial" panose="020B0604020202020204"/>
                <a:cs typeface="Arial" panose="020B0604020202020204"/>
              </a:rPr>
              <a:t>h</a:t>
            </a:r>
            <a:r>
              <a:rPr sz="1400" kern="0" spc="30" dirty="0">
                <a:solidFill>
                  <a:srgbClr val="000000">
                    <a:alpha val="100000"/>
                  </a:srgbClr>
                </a:solidFill>
                <a:latin typeface="Arial" panose="020B0604020202020204"/>
                <a:ea typeface="Arial" panose="020B0604020202020204"/>
                <a:cs typeface="Arial" panose="020B0604020202020204"/>
              </a:rPr>
              <a:t>  </a:t>
            </a:r>
            <a:r>
              <a:rPr sz="1400" kern="0" spc="-10" dirty="0">
                <a:solidFill>
                  <a:srgbClr val="000000">
                    <a:alpha val="100000"/>
                  </a:srgbClr>
                </a:solidFill>
                <a:latin typeface="Arial" panose="020B0604020202020204"/>
                <a:ea typeface="Arial" panose="020B0604020202020204"/>
                <a:cs typeface="Arial" panose="020B0604020202020204"/>
              </a:rPr>
              <a:t>Industrial  Park,Hunan</a:t>
            </a:r>
            <a:r>
              <a:rPr lang="en-US" sz="1400" kern="0" spc="-10" dirty="0">
                <a:solidFill>
                  <a:srgbClr val="000000">
                    <a:alpha val="100000"/>
                  </a:srgbClr>
                </a:solidFill>
                <a:latin typeface="Arial" panose="020B0604020202020204"/>
                <a:ea typeface="Arial" panose="020B0604020202020204"/>
                <a:cs typeface="Arial" panose="020B0604020202020204"/>
              </a:rPr>
              <a:t> </a:t>
            </a:r>
            <a:r>
              <a:rPr sz="1400" kern="0" spc="-10" dirty="0">
                <a:solidFill>
                  <a:srgbClr val="000000">
                    <a:alpha val="100000"/>
                  </a:srgbClr>
                </a:solidFill>
                <a:latin typeface="Arial" panose="020B0604020202020204"/>
                <a:ea typeface="Arial" panose="020B0604020202020204"/>
                <a:cs typeface="Arial" panose="020B0604020202020204"/>
                <a:sym typeface="+mn-ea"/>
              </a:rPr>
              <a:t>Province</a:t>
            </a:r>
            <a:r>
              <a:rPr sz="1400" kern="0" spc="30" dirty="0">
                <a:solidFill>
                  <a:srgbClr val="000000">
                    <a:alpha val="100000"/>
                  </a:srgbClr>
                </a:solidFill>
                <a:latin typeface="Arial" panose="020B0604020202020204"/>
                <a:ea typeface="Arial" panose="020B0604020202020204"/>
                <a:cs typeface="Arial" panose="020B0604020202020204"/>
              </a:rPr>
              <a:t>  </a:t>
            </a:r>
            <a:endParaRPr sz="1400" dirty="0">
              <a:latin typeface="Arial" panose="020B0604020202020204"/>
              <a:ea typeface="Arial" panose="020B0604020202020204"/>
              <a:cs typeface="Arial" panose="020B0604020202020204"/>
            </a:endParaRPr>
          </a:p>
          <a:p>
            <a:pPr marL="12700" algn="l" rtl="0" eaLnBrk="0">
              <a:lnSpc>
                <a:spcPct val="79000"/>
              </a:lnSpc>
              <a:spcBef>
                <a:spcPts val="1000"/>
              </a:spcBef>
            </a:pPr>
            <a:r>
              <a:rPr kern="0" spc="-10" dirty="0">
                <a:solidFill>
                  <a:srgbClr val="000000">
                    <a:alpha val="100000"/>
                  </a:srgbClr>
                </a:solidFill>
                <a:latin typeface="Arial" panose="020B0604020202020204"/>
                <a:ea typeface="Arial" panose="020B0604020202020204"/>
                <a:cs typeface="Arial" panose="020B0604020202020204"/>
              </a:rPr>
              <a:t>Email:</a:t>
            </a:r>
            <a:r>
              <a:rPr lang="en-US" kern="0" spc="-10" dirty="0">
                <a:solidFill>
                  <a:srgbClr val="000000">
                    <a:alpha val="100000"/>
                  </a:srgbClr>
                </a:solidFill>
                <a:latin typeface="Arial" panose="020B0604020202020204"/>
                <a:ea typeface="Arial" panose="020B0604020202020204"/>
                <a:cs typeface="Arial" panose="020B0604020202020204"/>
              </a:rPr>
              <a:t>sales</a:t>
            </a:r>
            <a:r>
              <a:rPr kern="0" spc="-10" dirty="0">
                <a:solidFill>
                  <a:srgbClr val="000000">
                    <a:alpha val="100000"/>
                  </a:srgbClr>
                </a:solidFill>
                <a:latin typeface="Arial" panose="020B0604020202020204"/>
                <a:ea typeface="Arial" panose="020B0604020202020204"/>
                <a:cs typeface="Arial" panose="020B0604020202020204"/>
              </a:rPr>
              <a:t>@</a:t>
            </a:r>
            <a:r>
              <a:rPr lang="en-US" kern="0" spc="-10" dirty="0">
                <a:solidFill>
                  <a:srgbClr val="000000">
                    <a:alpha val="100000"/>
                  </a:srgbClr>
                </a:solidFill>
                <a:latin typeface="Arial" panose="020B0604020202020204"/>
                <a:ea typeface="Arial" panose="020B0604020202020204"/>
                <a:cs typeface="Arial" panose="020B0604020202020204"/>
              </a:rPr>
              <a:t>zcxc.cc</a:t>
            </a:r>
            <a:endParaRPr dirty="0">
              <a:latin typeface="Arial" panose="020B0604020202020204"/>
              <a:ea typeface="Arial" panose="020B0604020202020204"/>
              <a:cs typeface="Arial" panose="020B0604020202020204"/>
            </a:endParaRPr>
          </a:p>
          <a:p>
            <a:pPr marL="12700" algn="l" rtl="0" eaLnBrk="0">
              <a:lnSpc>
                <a:spcPts val="1600"/>
              </a:lnSpc>
            </a:pPr>
            <a:r>
              <a:rPr kern="0" spc="0" dirty="0">
                <a:solidFill>
                  <a:srgbClr val="000000">
                    <a:alpha val="100000"/>
                  </a:srgbClr>
                </a:solidFill>
                <a:latin typeface="Arial" panose="020B0604020202020204"/>
                <a:ea typeface="Arial" panose="020B0604020202020204"/>
                <a:cs typeface="Arial" panose="020B0604020202020204"/>
              </a:rPr>
              <a:t>Official   Website:w</a:t>
            </a:r>
            <a:r>
              <a:rPr kern="0" spc="-10" dirty="0">
                <a:solidFill>
                  <a:srgbClr val="000000">
                    <a:alpha val="100000"/>
                  </a:srgbClr>
                </a:solidFill>
                <a:latin typeface="Arial" panose="020B0604020202020204"/>
                <a:ea typeface="Arial" panose="020B0604020202020204"/>
                <a:cs typeface="Arial" panose="020B0604020202020204"/>
              </a:rPr>
              <a:t>ww.zcxc.cc</a:t>
            </a:r>
            <a:r>
              <a:rPr lang="en-US" kern="0" spc="-10" dirty="0">
                <a:solidFill>
                  <a:srgbClr val="000000">
                    <a:alpha val="100000"/>
                  </a:srgbClr>
                </a:solidFill>
                <a:latin typeface="Arial" panose="020B0604020202020204"/>
                <a:ea typeface="Arial" panose="020B0604020202020204"/>
                <a:cs typeface="Arial" panose="020B0604020202020204"/>
              </a:rPr>
              <a:t>  </a:t>
            </a:r>
            <a:endParaRPr lang="en-US" kern="0" spc="-10" dirty="0">
              <a:solidFill>
                <a:srgbClr val="000000">
                  <a:alpha val="100000"/>
                </a:srgbClr>
              </a:solidFill>
              <a:latin typeface="Arial" panose="020B0604020202020204"/>
              <a:ea typeface="Arial" panose="020B0604020202020204"/>
              <a:cs typeface="Arial" panose="020B0604020202020204"/>
            </a:endParaRPr>
          </a:p>
          <a:p>
            <a:pPr marL="12700" algn="l" rtl="0" eaLnBrk="0">
              <a:lnSpc>
                <a:spcPts val="1600"/>
              </a:lnSpc>
            </a:pPr>
            <a:r>
              <a:rPr lang="en-US" kern="0" spc="-10" dirty="0">
                <a:solidFill>
                  <a:srgbClr val="000000">
                    <a:alpha val="100000"/>
                  </a:srgbClr>
                </a:solidFill>
                <a:latin typeface="Arial" panose="020B0604020202020204"/>
                <a:ea typeface="Arial" panose="020B0604020202020204"/>
                <a:cs typeface="Arial" panose="020B0604020202020204"/>
              </a:rPr>
              <a:t>WhatSapp:8616680447294                                                                             </a:t>
            </a:r>
            <a:endParaRPr sz="1600" dirty="0">
              <a:latin typeface="Arial" panose="020B0604020202020204"/>
              <a:ea typeface="Arial" panose="020B0604020202020204"/>
              <a:cs typeface="Arial" panose="020B0604020202020204"/>
            </a:endParaRPr>
          </a:p>
        </p:txBody>
      </p:sp>
      <p:sp>
        <p:nvSpPr>
          <p:cNvPr id="6" name="textbox 6"/>
          <p:cNvSpPr/>
          <p:nvPr/>
        </p:nvSpPr>
        <p:spPr>
          <a:xfrm>
            <a:off x="8178812" y="812756"/>
            <a:ext cx="5375909" cy="901700"/>
          </a:xfrm>
          <a:prstGeom prst="rect">
            <a:avLst/>
          </a:prstGeom>
          <a:noFill/>
          <a:ln w="0" cap="flat">
            <a:noFill/>
            <a:prstDash val="solid"/>
            <a:miter lim="0"/>
          </a:ln>
        </p:spPr>
        <p:txBody>
          <a:bodyPr vert="horz" wrap="square" lIns="0" tIns="0" rIns="0" bIns="0"/>
          <a:lstStyle/>
          <a:p>
            <a:pPr algn="l" rtl="0" eaLnBrk="0">
              <a:lnSpc>
                <a:spcPct val="102000"/>
              </a:lnSpc>
            </a:pPr>
            <a:endParaRPr sz="100" dirty="0">
              <a:latin typeface="Arial" panose="020B0604020202020204"/>
              <a:ea typeface="Arial" panose="020B0604020202020204"/>
              <a:cs typeface="Arial" panose="020B0604020202020204"/>
            </a:endParaRPr>
          </a:p>
          <a:p>
            <a:pPr marL="1028700" algn="l" rtl="0" eaLnBrk="0">
              <a:lnSpc>
                <a:spcPct val="81000"/>
              </a:lnSpc>
              <a:spcBef>
                <a:spcPts val="0"/>
              </a:spcBef>
            </a:pPr>
            <a:r>
              <a:rPr sz="4000" b="1" kern="0" spc="-20" dirty="0">
                <a:solidFill>
                  <a:srgbClr val="000000">
                    <a:alpha val="100000"/>
                  </a:srgbClr>
                </a:solidFill>
                <a:latin typeface="Arial" panose="020B0604020202020204"/>
                <a:ea typeface="Arial" panose="020B0604020202020204"/>
                <a:cs typeface="Arial" panose="020B0604020202020204"/>
              </a:rPr>
              <a:t>ZCXC</a:t>
            </a:r>
            <a:endParaRPr sz="4000" dirty="0">
              <a:latin typeface="Arial" panose="020B0604020202020204"/>
              <a:ea typeface="Arial" panose="020B0604020202020204"/>
              <a:cs typeface="Arial" panose="020B0604020202020204"/>
            </a:endParaRPr>
          </a:p>
          <a:p>
            <a:pPr algn="l" rtl="0" eaLnBrk="0">
              <a:lnSpc>
                <a:spcPct val="108000"/>
              </a:lnSpc>
            </a:pPr>
            <a:endParaRPr sz="1100" dirty="0">
              <a:latin typeface="Arial" panose="020B0604020202020204"/>
              <a:ea typeface="Arial" panose="020B0604020202020204"/>
              <a:cs typeface="Arial" panose="020B0604020202020204"/>
            </a:endParaRPr>
          </a:p>
          <a:p>
            <a:pPr marL="12700" algn="l" rtl="0" eaLnBrk="0">
              <a:lnSpc>
                <a:spcPct val="81000"/>
              </a:lnSpc>
              <a:spcBef>
                <a:spcPts val="5"/>
              </a:spcBef>
            </a:pPr>
            <a:r>
              <a:rPr sz="1600" b="1" kern="0" spc="-10" dirty="0">
                <a:solidFill>
                  <a:srgbClr val="000000">
                    <a:alpha val="100000"/>
                  </a:srgbClr>
                </a:solidFill>
                <a:latin typeface="Arial" panose="020B0604020202020204"/>
                <a:ea typeface="Arial" panose="020B0604020202020204"/>
                <a:cs typeface="Arial" panose="020B0604020202020204"/>
              </a:rPr>
              <a:t>Changsha</a:t>
            </a:r>
            <a:r>
              <a:rPr sz="1600" b="1" kern="0" spc="350" dirty="0">
                <a:solidFill>
                  <a:srgbClr val="000000">
                    <a:alpha val="100000"/>
                  </a:srgbClr>
                </a:solidFill>
                <a:latin typeface="Arial" panose="020B0604020202020204"/>
                <a:ea typeface="Arial" panose="020B0604020202020204"/>
                <a:cs typeface="Arial" panose="020B0604020202020204"/>
              </a:rPr>
              <a:t> </a:t>
            </a:r>
            <a:r>
              <a:rPr lang="en-US" sz="1600" b="1" kern="0" spc="-10" dirty="0">
                <a:solidFill>
                  <a:srgbClr val="000000">
                    <a:alpha val="100000"/>
                  </a:srgbClr>
                </a:solidFill>
                <a:latin typeface="Arial" panose="020B0604020202020204"/>
                <a:ea typeface="Arial" panose="020B0604020202020204"/>
                <a:cs typeface="Arial" panose="020B0604020202020204"/>
              </a:rPr>
              <a:t>zhongci</a:t>
            </a:r>
            <a:r>
              <a:rPr sz="1600" b="1" kern="0" spc="360" dirty="0">
                <a:solidFill>
                  <a:srgbClr val="000000">
                    <a:alpha val="100000"/>
                  </a:srgbClr>
                </a:solidFill>
                <a:latin typeface="Arial" panose="020B0604020202020204"/>
                <a:ea typeface="Arial" panose="020B0604020202020204"/>
                <a:cs typeface="Arial" panose="020B0604020202020204"/>
              </a:rPr>
              <a:t> </a:t>
            </a:r>
            <a:r>
              <a:rPr sz="1600" b="1" kern="0" spc="-10" dirty="0">
                <a:solidFill>
                  <a:srgbClr val="000000">
                    <a:alpha val="100000"/>
                  </a:srgbClr>
                </a:solidFill>
                <a:latin typeface="Arial" panose="020B0604020202020204"/>
                <a:ea typeface="Arial" panose="020B0604020202020204"/>
                <a:cs typeface="Arial" panose="020B0604020202020204"/>
              </a:rPr>
              <a:t>new</a:t>
            </a:r>
            <a:r>
              <a:rPr sz="1600" b="1" kern="0" spc="340" dirty="0">
                <a:solidFill>
                  <a:srgbClr val="000000">
                    <a:alpha val="100000"/>
                  </a:srgbClr>
                </a:solidFill>
                <a:latin typeface="Arial" panose="020B0604020202020204"/>
                <a:ea typeface="Arial" panose="020B0604020202020204"/>
                <a:cs typeface="Arial" panose="020B0604020202020204"/>
              </a:rPr>
              <a:t> </a:t>
            </a:r>
            <a:r>
              <a:rPr sz="1600" b="1" kern="0" spc="-10" dirty="0">
                <a:solidFill>
                  <a:srgbClr val="000000">
                    <a:alpha val="100000"/>
                  </a:srgbClr>
                </a:solidFill>
                <a:latin typeface="Arial" panose="020B0604020202020204"/>
                <a:ea typeface="Arial" panose="020B0604020202020204"/>
                <a:cs typeface="Arial" panose="020B0604020202020204"/>
              </a:rPr>
              <a:t>material</a:t>
            </a:r>
            <a:r>
              <a:rPr sz="1600" b="1" kern="0" spc="270" dirty="0">
                <a:solidFill>
                  <a:srgbClr val="000000">
                    <a:alpha val="100000"/>
                  </a:srgbClr>
                </a:solidFill>
                <a:latin typeface="Arial" panose="020B0604020202020204"/>
                <a:ea typeface="Arial" panose="020B0604020202020204"/>
                <a:cs typeface="Arial" panose="020B0604020202020204"/>
              </a:rPr>
              <a:t> </a:t>
            </a:r>
            <a:r>
              <a:rPr sz="1600" b="1" kern="0" spc="-10" dirty="0">
                <a:solidFill>
                  <a:srgbClr val="000000">
                    <a:alpha val="100000"/>
                  </a:srgbClr>
                </a:solidFill>
                <a:latin typeface="Arial" panose="020B0604020202020204"/>
                <a:ea typeface="Arial" panose="020B0604020202020204"/>
                <a:cs typeface="Arial" panose="020B0604020202020204"/>
              </a:rPr>
              <a:t>technology</a:t>
            </a:r>
            <a:r>
              <a:rPr sz="1600" b="1" kern="0" spc="320" dirty="0">
                <a:solidFill>
                  <a:srgbClr val="000000">
                    <a:alpha val="100000"/>
                  </a:srgbClr>
                </a:solidFill>
                <a:latin typeface="Arial" panose="020B0604020202020204"/>
                <a:ea typeface="Arial" panose="020B0604020202020204"/>
                <a:cs typeface="Arial" panose="020B0604020202020204"/>
              </a:rPr>
              <a:t> </a:t>
            </a:r>
            <a:r>
              <a:rPr sz="1600" b="1" kern="0" spc="-20" dirty="0">
                <a:solidFill>
                  <a:srgbClr val="000000">
                    <a:alpha val="100000"/>
                  </a:srgbClr>
                </a:solidFill>
                <a:latin typeface="Arial" panose="020B0604020202020204"/>
                <a:ea typeface="Arial" panose="020B0604020202020204"/>
                <a:cs typeface="Arial" panose="020B0604020202020204"/>
              </a:rPr>
              <a:t>Co.,LTD</a:t>
            </a:r>
            <a:endParaRPr sz="1600" dirty="0">
              <a:latin typeface="Arial" panose="020B0604020202020204"/>
              <a:ea typeface="Arial" panose="020B0604020202020204"/>
              <a:cs typeface="Arial" panose="020B0604020202020204"/>
            </a:endParaRPr>
          </a:p>
        </p:txBody>
      </p:sp>
      <p:sp>
        <p:nvSpPr>
          <p:cNvPr id="8" name="textbox 8"/>
          <p:cNvSpPr/>
          <p:nvPr/>
        </p:nvSpPr>
        <p:spPr>
          <a:xfrm>
            <a:off x="7623810" y="7601585"/>
            <a:ext cx="7017385" cy="171894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4000"/>
              </a:lnSpc>
            </a:pPr>
            <a:r>
              <a:rPr lang="en-US" altLang="zh-CN" sz="2000" u="sng" dirty="0">
                <a:latin typeface="Arial" panose="020B0604020202020204"/>
                <a:ea typeface="Arial" panose="020B0604020202020204"/>
                <a:cs typeface="Arial" panose="020B0604020202020204"/>
              </a:rPr>
              <a:t>Mullite   Saggar</a:t>
            </a:r>
            <a:r>
              <a:rPr lang="en-US" altLang="zh-CN" sz="2000" dirty="0">
                <a:latin typeface="Arial" panose="020B0604020202020204"/>
                <a:ea typeface="Arial" panose="020B0604020202020204"/>
                <a:cs typeface="Arial" panose="020B0604020202020204"/>
              </a:rPr>
              <a:t> :for lithium battery cathode material sintering   </a:t>
            </a:r>
            <a:endParaRPr lang="en-US" altLang="zh-CN" sz="2000" dirty="0">
              <a:latin typeface="Arial" panose="020B0604020202020204"/>
              <a:ea typeface="Arial" panose="020B0604020202020204"/>
              <a:cs typeface="Arial" panose="020B0604020202020204"/>
            </a:endParaRPr>
          </a:p>
          <a:p>
            <a:pPr marL="12700" algn="l" rtl="0" eaLnBrk="0">
              <a:lnSpc>
                <a:spcPct val="84000"/>
              </a:lnSpc>
            </a:pPr>
            <a:r>
              <a:rPr lang="en-US" altLang="zh-CN" sz="2000" dirty="0">
                <a:latin typeface="Arial" panose="020B0604020202020204"/>
                <a:ea typeface="Arial" panose="020B0604020202020204"/>
                <a:cs typeface="Arial" panose="020B0604020202020204"/>
              </a:rPr>
              <a:t>               </a:t>
            </a:r>
            <a:endParaRPr lang="en-US" altLang="zh-CN" sz="2000" dirty="0">
              <a:latin typeface="Arial" panose="020B0604020202020204"/>
              <a:ea typeface="Arial" panose="020B0604020202020204"/>
              <a:cs typeface="Arial" panose="020B0604020202020204"/>
            </a:endParaRPr>
          </a:p>
          <a:p>
            <a:pPr marL="12700" algn="l" rtl="0" eaLnBrk="0">
              <a:lnSpc>
                <a:spcPct val="84000"/>
              </a:lnSpc>
            </a:pPr>
            <a:r>
              <a:rPr lang="en-US" altLang="zh-CN" sz="2000" u="sng" dirty="0">
                <a:latin typeface="Arial" panose="020B0604020202020204"/>
                <a:ea typeface="Arial" panose="020B0604020202020204"/>
                <a:cs typeface="Arial" panose="020B0604020202020204"/>
              </a:rPr>
              <a:t>Graphite saggar:</a:t>
            </a:r>
            <a:r>
              <a:rPr lang="en-US" altLang="zh-CN" sz="2000" dirty="0">
                <a:latin typeface="Arial" panose="020B0604020202020204"/>
                <a:ea typeface="Arial" panose="020B0604020202020204"/>
                <a:cs typeface="Arial" panose="020B0604020202020204"/>
              </a:rPr>
              <a:t>built for lithium iron phosphate (LFP) and anode materials,</a:t>
            </a:r>
            <a:endParaRPr lang="en-US" altLang="zh-CN" sz="2000" dirty="0">
              <a:latin typeface="Arial" panose="020B0604020202020204"/>
              <a:ea typeface="Arial" panose="020B0604020202020204"/>
              <a:cs typeface="Arial" panose="020B0604020202020204"/>
            </a:endParaRPr>
          </a:p>
          <a:p>
            <a:pPr marL="12700" algn="l" rtl="0" eaLnBrk="0">
              <a:lnSpc>
                <a:spcPct val="84000"/>
              </a:lnSpc>
            </a:pPr>
            <a:endParaRPr lang="en-US" altLang="zh-CN" sz="2000" dirty="0">
              <a:latin typeface="Arial" panose="020B0604020202020204"/>
              <a:ea typeface="Arial" panose="020B0604020202020204"/>
              <a:cs typeface="Arial" panose="020B0604020202020204"/>
            </a:endParaRPr>
          </a:p>
        </p:txBody>
      </p:sp>
      <p:sp>
        <p:nvSpPr>
          <p:cNvPr id="10" name="textbox 10"/>
          <p:cNvSpPr/>
          <p:nvPr/>
        </p:nvSpPr>
        <p:spPr>
          <a:xfrm>
            <a:off x="10652145" y="790978"/>
            <a:ext cx="222884" cy="452755"/>
          </a:xfrm>
          <a:prstGeom prst="rect">
            <a:avLst/>
          </a:prstGeom>
          <a:noFill/>
          <a:ln w="0" cap="flat">
            <a:noFill/>
            <a:prstDash val="solid"/>
            <a:miter lim="0"/>
          </a:ln>
        </p:spPr>
        <p:txBody>
          <a:bodyPr vert="eaVert"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5000"/>
              </a:lnSpc>
            </a:pPr>
            <a:r>
              <a:rPr sz="15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中瓷</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nvSpPr>
        <p:spPr>
          <a:xfrm>
            <a:off x="3936365" y="8598535"/>
            <a:ext cx="1611630" cy="1476375"/>
          </a:xfrm>
          <a:prstGeom prst="rect">
            <a:avLst/>
          </a:prstGeom>
          <a:noFill/>
        </p:spPr>
        <p:txBody>
          <a:bodyPr wrap="square" rtlCol="0">
            <a:spAutoFit/>
          </a:bodyPr>
          <a:p>
            <a:r>
              <a:rPr kern="0" spc="-10" dirty="0">
                <a:solidFill>
                  <a:srgbClr val="000000">
                    <a:alpha val="100000"/>
                  </a:srgbClr>
                </a:solidFill>
                <a:latin typeface="Arial" panose="020B0604020202020204"/>
                <a:ea typeface="Arial" panose="020B0604020202020204"/>
                <a:cs typeface="Arial" panose="020B0604020202020204"/>
                <a:sym typeface="+mn-ea"/>
              </a:rPr>
              <a:t>Scan</a:t>
            </a:r>
            <a:r>
              <a:rPr kern="0" spc="120" dirty="0">
                <a:solidFill>
                  <a:srgbClr val="000000">
                    <a:alpha val="100000"/>
                  </a:srgbClr>
                </a:solidFill>
                <a:latin typeface="Arial" panose="020B0604020202020204"/>
                <a:ea typeface="Arial" panose="020B0604020202020204"/>
                <a:cs typeface="Arial" panose="020B0604020202020204"/>
                <a:sym typeface="+mn-ea"/>
              </a:rPr>
              <a:t> </a:t>
            </a:r>
            <a:r>
              <a:rPr kern="0" spc="-10" dirty="0">
                <a:solidFill>
                  <a:srgbClr val="000000">
                    <a:alpha val="100000"/>
                  </a:srgbClr>
                </a:solidFill>
                <a:latin typeface="Arial" panose="020B0604020202020204"/>
                <a:ea typeface="Arial" panose="020B0604020202020204"/>
                <a:cs typeface="Arial" panose="020B0604020202020204"/>
                <a:sym typeface="+mn-ea"/>
              </a:rPr>
              <a:t>the</a:t>
            </a:r>
            <a:r>
              <a:rPr kern="0" spc="110" dirty="0">
                <a:solidFill>
                  <a:srgbClr val="000000">
                    <a:alpha val="100000"/>
                  </a:srgbClr>
                </a:solidFill>
                <a:latin typeface="Arial" panose="020B0604020202020204"/>
                <a:ea typeface="Arial" panose="020B0604020202020204"/>
                <a:cs typeface="Arial" panose="020B0604020202020204"/>
                <a:sym typeface="+mn-ea"/>
              </a:rPr>
              <a:t> </a:t>
            </a:r>
            <a:r>
              <a:rPr kern="0" spc="-10" dirty="0">
                <a:solidFill>
                  <a:srgbClr val="000000">
                    <a:alpha val="100000"/>
                  </a:srgbClr>
                </a:solidFill>
                <a:latin typeface="Arial" panose="020B0604020202020204"/>
                <a:ea typeface="Arial" panose="020B0604020202020204"/>
                <a:cs typeface="Arial" panose="020B0604020202020204"/>
                <a:sym typeface="+mn-ea"/>
              </a:rPr>
              <a:t>QR-code</a:t>
            </a:r>
            <a:r>
              <a:rPr kern="0" spc="80" dirty="0">
                <a:solidFill>
                  <a:srgbClr val="000000">
                    <a:alpha val="100000"/>
                  </a:srgbClr>
                </a:solidFill>
                <a:latin typeface="Arial" panose="020B0604020202020204"/>
                <a:ea typeface="Arial" panose="020B0604020202020204"/>
                <a:cs typeface="Arial" panose="020B0604020202020204"/>
                <a:sym typeface="+mn-ea"/>
              </a:rPr>
              <a:t> </a:t>
            </a:r>
            <a:r>
              <a:rPr kern="0" spc="-10" dirty="0">
                <a:solidFill>
                  <a:srgbClr val="000000">
                    <a:alpha val="100000"/>
                  </a:srgbClr>
                </a:solidFill>
                <a:latin typeface="Arial" panose="020B0604020202020204"/>
                <a:ea typeface="Arial" panose="020B0604020202020204"/>
                <a:cs typeface="Arial" panose="020B0604020202020204"/>
                <a:sym typeface="+mn-ea"/>
              </a:rPr>
              <a:t>to</a:t>
            </a:r>
            <a:r>
              <a:rPr kern="0" spc="80" dirty="0">
                <a:solidFill>
                  <a:srgbClr val="000000">
                    <a:alpha val="100000"/>
                  </a:srgbClr>
                </a:solidFill>
                <a:latin typeface="Arial" panose="020B0604020202020204"/>
                <a:ea typeface="Arial" panose="020B0604020202020204"/>
                <a:cs typeface="Arial" panose="020B0604020202020204"/>
                <a:sym typeface="+mn-ea"/>
              </a:rPr>
              <a:t> </a:t>
            </a:r>
            <a:r>
              <a:rPr kern="0" spc="-10" dirty="0">
                <a:solidFill>
                  <a:srgbClr val="000000">
                    <a:alpha val="100000"/>
                  </a:srgbClr>
                </a:solidFill>
                <a:latin typeface="Arial" panose="020B0604020202020204"/>
                <a:ea typeface="Arial" panose="020B0604020202020204"/>
                <a:cs typeface="Arial" panose="020B0604020202020204"/>
                <a:sym typeface="+mn-ea"/>
              </a:rPr>
              <a:t>visit</a:t>
            </a:r>
            <a:r>
              <a:rPr kern="0" dirty="0">
                <a:solidFill>
                  <a:srgbClr val="000000">
                    <a:alpha val="100000"/>
                  </a:srgbClr>
                </a:solidFill>
                <a:latin typeface="Arial" panose="020B0604020202020204"/>
                <a:ea typeface="Arial" panose="020B0604020202020204"/>
                <a:cs typeface="Arial" panose="020B0604020202020204"/>
                <a:sym typeface="+mn-ea"/>
              </a:rPr>
              <a:t>  the</a:t>
            </a:r>
            <a:r>
              <a:rPr kern="0" spc="220" dirty="0">
                <a:solidFill>
                  <a:srgbClr val="000000">
                    <a:alpha val="100000"/>
                  </a:srgbClr>
                </a:solidFill>
                <a:latin typeface="Arial" panose="020B0604020202020204"/>
                <a:ea typeface="Arial" panose="020B0604020202020204"/>
                <a:cs typeface="Arial" panose="020B0604020202020204"/>
                <a:sym typeface="+mn-ea"/>
              </a:rPr>
              <a:t> </a:t>
            </a:r>
            <a:r>
              <a:rPr kern="0" dirty="0">
                <a:solidFill>
                  <a:srgbClr val="000000">
                    <a:alpha val="100000"/>
                  </a:srgbClr>
                </a:solidFill>
                <a:latin typeface="Arial" panose="020B0604020202020204"/>
                <a:ea typeface="Arial" panose="020B0604020202020204"/>
                <a:cs typeface="Arial" panose="020B0604020202020204"/>
                <a:sym typeface="+mn-ea"/>
              </a:rPr>
              <a:t>offici</a:t>
            </a:r>
            <a:r>
              <a:rPr kern="0" spc="-10" dirty="0">
                <a:solidFill>
                  <a:srgbClr val="000000">
                    <a:alpha val="100000"/>
                  </a:srgbClr>
                </a:solidFill>
                <a:latin typeface="Arial" panose="020B0604020202020204"/>
                <a:ea typeface="Arial" panose="020B0604020202020204"/>
                <a:cs typeface="Arial" panose="020B0604020202020204"/>
                <a:sym typeface="+mn-ea"/>
              </a:rPr>
              <a:t>al</a:t>
            </a:r>
            <a:r>
              <a:rPr kern="0" spc="200" dirty="0">
                <a:solidFill>
                  <a:srgbClr val="000000">
                    <a:alpha val="100000"/>
                  </a:srgbClr>
                </a:solidFill>
                <a:latin typeface="Arial" panose="020B0604020202020204"/>
                <a:ea typeface="Arial" panose="020B0604020202020204"/>
                <a:cs typeface="Arial" panose="020B0604020202020204"/>
                <a:sym typeface="+mn-ea"/>
              </a:rPr>
              <a:t> </a:t>
            </a:r>
            <a:r>
              <a:rPr kern="0" spc="-10" dirty="0">
                <a:solidFill>
                  <a:srgbClr val="000000">
                    <a:alpha val="100000"/>
                  </a:srgbClr>
                </a:solidFill>
                <a:latin typeface="Arial" panose="020B0604020202020204"/>
                <a:ea typeface="Arial" panose="020B0604020202020204"/>
                <a:cs typeface="Arial" panose="020B0604020202020204"/>
                <a:sym typeface="+mn-ea"/>
              </a:rPr>
              <a:t>website</a:t>
            </a:r>
            <a:endParaRPr dirty="0">
              <a:latin typeface="Arial" panose="020B0604020202020204"/>
              <a:ea typeface="Arial" panose="020B0604020202020204"/>
              <a:cs typeface="Arial" panose="020B0604020202020204"/>
            </a:endParaRPr>
          </a:p>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6"/>
          <p:cNvPicPr>
            <a:picLocks noChangeAspect="1"/>
          </p:cNvPicPr>
          <p:nvPr/>
        </p:nvPicPr>
        <p:blipFill>
          <a:blip r:embed="rId1"/>
          <a:stretch>
            <a:fillRect/>
          </a:stretch>
        </p:blipFill>
        <p:spPr>
          <a:xfrm rot="21600000">
            <a:off x="0" y="0"/>
            <a:ext cx="15119350" cy="10261600"/>
          </a:xfrm>
          <a:prstGeom prst="rect">
            <a:avLst/>
          </a:prstGeom>
        </p:spPr>
      </p:pic>
      <p:sp>
        <p:nvSpPr>
          <p:cNvPr id="50" name="textbox 50"/>
          <p:cNvSpPr/>
          <p:nvPr/>
        </p:nvSpPr>
        <p:spPr>
          <a:xfrm>
            <a:off x="699135" y="742950"/>
            <a:ext cx="13807440" cy="9743440"/>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14300" algn="l" rtl="0" eaLnBrk="0">
              <a:lnSpc>
                <a:spcPct val="81000"/>
              </a:lnSpc>
            </a:pPr>
            <a:r>
              <a:rPr sz="2300" b="1" kern="0" spc="-20" dirty="0">
                <a:solidFill>
                  <a:srgbClr val="000000">
                    <a:alpha val="100000"/>
                  </a:srgbClr>
                </a:solidFill>
                <a:latin typeface="Arial" panose="020B0604020202020204"/>
                <a:ea typeface="Arial" panose="020B0604020202020204"/>
                <a:cs typeface="Arial" panose="020B0604020202020204"/>
              </a:rPr>
              <a:t>COMPANY</a:t>
            </a:r>
            <a:r>
              <a:rPr sz="2300" b="1" kern="0" spc="150" dirty="0">
                <a:solidFill>
                  <a:srgbClr val="000000">
                    <a:alpha val="100000"/>
                  </a:srgbClr>
                </a:solidFill>
                <a:latin typeface="Arial" panose="020B0604020202020204"/>
                <a:ea typeface="Arial" panose="020B0604020202020204"/>
                <a:cs typeface="Arial" panose="020B0604020202020204"/>
              </a:rPr>
              <a:t> </a:t>
            </a:r>
            <a:r>
              <a:rPr sz="2300" b="1" kern="0" spc="-20" dirty="0">
                <a:solidFill>
                  <a:srgbClr val="000000">
                    <a:alpha val="100000"/>
                  </a:srgbClr>
                </a:solidFill>
                <a:latin typeface="Arial" panose="020B0604020202020204"/>
                <a:ea typeface="Arial" panose="020B0604020202020204"/>
                <a:cs typeface="Arial" panose="020B0604020202020204"/>
              </a:rPr>
              <a:t>PROFI</a:t>
            </a:r>
            <a:r>
              <a:rPr sz="2300" b="1" kern="0" spc="-30" dirty="0">
                <a:solidFill>
                  <a:srgbClr val="000000">
                    <a:alpha val="100000"/>
                  </a:srgbClr>
                </a:solidFill>
                <a:latin typeface="Arial" panose="020B0604020202020204"/>
                <a:ea typeface="Arial" panose="020B0604020202020204"/>
                <a:cs typeface="Arial" panose="020B0604020202020204"/>
              </a:rPr>
              <a:t>LE</a:t>
            </a:r>
            <a:endParaRPr sz="2300" dirty="0">
              <a:latin typeface="Arial" panose="020B0604020202020204"/>
              <a:ea typeface="Arial" panose="020B0604020202020204"/>
              <a:cs typeface="Arial" panose="020B0604020202020204"/>
            </a:endParaRPr>
          </a:p>
          <a:p>
            <a:pPr algn="l" rtl="0" eaLnBrk="0">
              <a:lnSpc>
                <a:spcPct val="126000"/>
              </a:lnSpc>
            </a:pPr>
            <a:endParaRPr sz="300" dirty="0">
              <a:latin typeface="Times New Roman" panose="02020603050405020304" charset="0"/>
              <a:ea typeface="Arial" panose="020B0604020202020204"/>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Changsha Zhongci New Material Technology Co., Ltd. is a professional manufacturer specializing in high-performance ceramic and graphite products. Our core business spans thermal field consumables for </a:t>
            </a:r>
            <a:r>
              <a:rPr lang="en-US" altLang="zh-CN" u="sng" dirty="0">
                <a:latin typeface="宋体" panose="02010600030101010101" pitchFamily="2" charset="-122"/>
                <a:ea typeface="宋体" panose="02010600030101010101" pitchFamily="2" charset="-122"/>
                <a:cs typeface="Times New Roman" panose="02020603050405020304" charset="0"/>
              </a:rPr>
              <a:t>lithium batteries, supporting materials for PV energy storage, industrial electronic ceramics, and precision grinding media</a:t>
            </a:r>
            <a:r>
              <a:rPr lang="en-US" altLang="zh-CN" dirty="0">
                <a:latin typeface="宋体" panose="02010600030101010101" pitchFamily="2" charset="-122"/>
                <a:ea typeface="宋体" panose="02010600030101010101" pitchFamily="2" charset="-122"/>
                <a:cs typeface="Times New Roman" panose="02020603050405020304" charset="0"/>
              </a:rPr>
              <a:t>. We are dedicated to enabling high-temperature sintering, graphitization, powder processing, and power transmission applications across the new energy, electronics and advanced manufacturing sectors. We dedicate ourselves to supporting the high-temperature sintering and graphitization processes of lithium batterycathode and anode materials, delivering high-reliability kiln furniture solutions for the global new energy battery industry.</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Our core product portfolio includes two main series of saggers for battery material production:</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u="sng" dirty="0">
                <a:latin typeface="宋体" panose="02010600030101010101" pitchFamily="2" charset="-122"/>
                <a:ea typeface="宋体" panose="02010600030101010101" pitchFamily="2" charset="-122"/>
                <a:cs typeface="Times New Roman" panose="02020603050405020304" charset="0"/>
              </a:rPr>
              <a:t>Corundum-mullite and cordierite-mullite saggers (mullite cordierite saggers), with an annual production capacity of 4 million units</a:t>
            </a:r>
            <a:endParaRPr lang="en-US" altLang="zh-CN" u="sng"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u="sng" dirty="0">
                <a:latin typeface="宋体" panose="02010600030101010101" pitchFamily="2" charset="-122"/>
                <a:ea typeface="宋体" panose="02010600030101010101" pitchFamily="2" charset="-122"/>
                <a:cs typeface="Times New Roman" panose="02020603050405020304" charset="0"/>
              </a:rPr>
              <a:t>Graphite saggers, with an annual production capacity of 600,000 units</a:t>
            </a:r>
            <a:endParaRPr lang="en-US" altLang="zh-CN" u="sng"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We develop application-specific saggers tailored for a wide range of battery material systems, including ternary cathode materials (NCM/NCA), sodium-ion battery materials, lithium cobalt oxide (LCO), lithium manganate (LMO) and lithium iron phosphate (LFP). These products serve as critical consumable kiln furniture throughout the cathode material sintering and anode material graphitization processes.</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Leveraging our proprietary core compression molding technology, our graphite saggers feature outstanding flexural and compressive strength. Compared with traditional assembled or solid-machined graphite saggers, our solutions deliver superior performance in production output, cost efficiency, manufacturing yield and quality consistency, earning wide recognition across the lithium battery industry.</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Key Client Partnerships</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We maintain close strategic partnerships with leading enterprises across the lithium battery industrial chain, covering top-tier cathode material manufacturers and power battery giants. 70% of our sales revenue comes from industry leaders.</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Our core partners include CTAL, BYD, BASF Shanshan, Wanhua Chemical and Huayou Cobalt. In 2023, we were honored with the "Best Quality Supplier" award by Huayou Cobalt, a testament to our stable product quality and reliable supply capability.</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with our partners.</a:t>
            </a:r>
            <a:endParaRPr lang="en-US" altLang="zh-CN" dirty="0">
              <a:latin typeface="宋体" panose="02010600030101010101" pitchFamily="2" charset="-122"/>
              <a:ea typeface="宋体" panose="02010600030101010101" pitchFamily="2" charset="-122"/>
              <a:cs typeface="Times New Roman" panose="02020603050405020304" charset="0"/>
            </a:endParaRPr>
          </a:p>
          <a:p>
            <a:pPr algn="l" rtl="0" eaLnBrk="0">
              <a:lnSpc>
                <a:spcPts val="1875"/>
              </a:lnSpc>
              <a:spcBef>
                <a:spcPts val="5"/>
              </a:spcBef>
            </a:pPr>
            <a:r>
              <a:rPr lang="en-US" altLang="zh-CN" dirty="0">
                <a:latin typeface="宋体" panose="02010600030101010101" pitchFamily="2" charset="-122"/>
                <a:ea typeface="宋体" panose="02010600030101010101" pitchFamily="2" charset="-122"/>
                <a:cs typeface="Times New Roman" panose="02020603050405020304" charset="0"/>
              </a:rPr>
              <a:t>Our production bases cover a total area of 68,000 square meters, with a workforce of over 300 employees. The company has maintained annual revenue exceeding RMB 250 million for three consecutive years.</a:t>
            </a:r>
            <a:endParaRPr lang="en-US" altLang="zh-CN" dirty="0">
              <a:latin typeface="宋体" panose="02010600030101010101" pitchFamily="2" charset="-122"/>
              <a:ea typeface="宋体" panose="02010600030101010101" pitchFamily="2" charset="-122"/>
              <a:cs typeface="Times New Roman" panose="02020603050405020304" charset="0"/>
            </a:endParaRPr>
          </a:p>
        </p:txBody>
      </p:sp>
      <p:sp>
        <p:nvSpPr>
          <p:cNvPr id="52" name="textbox 52"/>
          <p:cNvSpPr/>
          <p:nvPr/>
        </p:nvSpPr>
        <p:spPr>
          <a:xfrm>
            <a:off x="596912" y="517530"/>
            <a:ext cx="3750945" cy="15557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000" kern="0" spc="30" dirty="0">
                <a:solidFill>
                  <a:srgbClr val="000000">
                    <a:alpha val="100000"/>
                  </a:srgbClr>
                </a:solidFill>
                <a:latin typeface="Arial" panose="020B0604020202020204"/>
                <a:ea typeface="Arial" panose="020B0604020202020204"/>
                <a:cs typeface="Arial" panose="020B0604020202020204"/>
              </a:rPr>
              <a:t>IINTEGRITY,KINDNESS,SELF-IM</a:t>
            </a:r>
            <a:r>
              <a:rPr sz="1000" kern="0" spc="20" dirty="0">
                <a:solidFill>
                  <a:srgbClr val="000000">
                    <a:alpha val="100000"/>
                  </a:srgbClr>
                </a:solidFill>
                <a:latin typeface="Arial" panose="020B0604020202020204"/>
                <a:ea typeface="Arial" panose="020B0604020202020204"/>
                <a:cs typeface="Arial" panose="020B0604020202020204"/>
              </a:rPr>
              <a:t>PROVEMENT,INNOVATION</a:t>
            </a:r>
            <a:endParaRPr sz="1000" dirty="0">
              <a:latin typeface="Arial" panose="020B0604020202020204"/>
              <a:ea typeface="Arial" panose="020B0604020202020204"/>
              <a:cs typeface="Arial" panose="020B0604020202020204"/>
            </a:endParaRPr>
          </a:p>
        </p:txBody>
      </p:sp>
      <p:sp>
        <p:nvSpPr>
          <p:cNvPr id="54" name="textbox 54"/>
          <p:cNvSpPr/>
          <p:nvPr/>
        </p:nvSpPr>
        <p:spPr>
          <a:xfrm>
            <a:off x="13284162" y="387400"/>
            <a:ext cx="1222375" cy="405129"/>
          </a:xfrm>
          <a:prstGeom prst="rect">
            <a:avLst/>
          </a:prstGeom>
          <a:noFill/>
          <a:ln w="0" cap="flat">
            <a:noFill/>
            <a:prstDash val="solid"/>
            <a:miter lim="0"/>
          </a:ln>
        </p:spPr>
        <p:txBody>
          <a:bodyPr vert="horz" wrap="square" lIns="0" tIns="0" rIns="0" bIns="0"/>
          <a:lstStyle/>
          <a:p>
            <a:pPr algn="l" rtl="0" eaLnBrk="0">
              <a:lnSpc>
                <a:spcPct val="113000"/>
              </a:lnSpc>
            </a:pPr>
            <a:endParaRPr sz="300" dirty="0">
              <a:latin typeface="Arial" panose="020B0604020202020204"/>
              <a:ea typeface="Arial" panose="020B0604020202020204"/>
              <a:cs typeface="Arial" panose="020B0604020202020204"/>
            </a:endParaRPr>
          </a:p>
          <a:p>
            <a:pPr algn="r" rtl="0" eaLnBrk="0">
              <a:lnSpc>
                <a:spcPts val="2215"/>
              </a:lnSpc>
              <a:spcBef>
                <a:spcPts val="5"/>
              </a:spcBef>
            </a:pPr>
            <a:r>
              <a:rPr sz="1700" b="1" kern="0" spc="-70" dirty="0">
                <a:solidFill>
                  <a:srgbClr val="000000">
                    <a:alpha val="100000"/>
                  </a:srgbClr>
                </a:solidFill>
                <a:latin typeface="Arial" panose="020B0604020202020204"/>
                <a:ea typeface="Arial" panose="020B0604020202020204"/>
                <a:cs typeface="Arial" panose="020B0604020202020204"/>
              </a:rPr>
              <a:t>ZCXC</a:t>
            </a:r>
            <a:r>
              <a:rPr sz="1700" b="1" kern="0" spc="80" dirty="0">
                <a:solidFill>
                  <a:srgbClr val="000000">
                    <a:alpha val="100000"/>
                  </a:srgbClr>
                </a:solidFill>
                <a:latin typeface="Arial" panose="020B0604020202020204"/>
                <a:ea typeface="Arial" panose="020B0604020202020204"/>
                <a:cs typeface="Arial" panose="020B0604020202020204"/>
              </a:rPr>
              <a:t> </a:t>
            </a:r>
            <a:r>
              <a:rPr sz="1700" b="1" kern="0" spc="-70" dirty="0">
                <a:solidFill>
                  <a:srgbClr val="000000">
                    <a:alpha val="100000"/>
                  </a:srgbClr>
                </a:solidFill>
                <a:latin typeface="黑体" panose="02010609060101010101" charset="-122"/>
                <a:ea typeface="黑体" panose="02010609060101010101" charset="-122"/>
                <a:cs typeface="黑体" panose="02010609060101010101" charset="-122"/>
              </a:rPr>
              <a:t>盎</a:t>
            </a:r>
            <a:endParaRPr sz="1700" dirty="0">
              <a:latin typeface="黑体" panose="02010609060101010101" charset="-122"/>
              <a:ea typeface="黑体" panose="02010609060101010101" charset="-122"/>
              <a:cs typeface="黑体" panose="02010609060101010101" charset="-122"/>
            </a:endParaRPr>
          </a:p>
        </p:txBody>
      </p:sp>
      <p:pic>
        <p:nvPicPr>
          <p:cNvPr id="56" name="picture 56"/>
          <p:cNvPicPr>
            <a:picLocks noChangeAspect="1"/>
          </p:cNvPicPr>
          <p:nvPr/>
        </p:nvPicPr>
        <p:blipFill>
          <a:blip r:embed="rId2"/>
          <a:stretch>
            <a:fillRect/>
          </a:stretch>
        </p:blipFill>
        <p:spPr>
          <a:xfrm rot="21600000">
            <a:off x="13296862" y="400100"/>
            <a:ext cx="330207" cy="342840"/>
          </a:xfrm>
          <a:prstGeom prst="rect">
            <a:avLst/>
          </a:prstGeom>
        </p:spPr>
      </p:pic>
      <p:sp>
        <p:nvSpPr>
          <p:cNvPr id="58" name="textbox 58"/>
          <p:cNvSpPr/>
          <p:nvPr/>
        </p:nvSpPr>
        <p:spPr>
          <a:xfrm>
            <a:off x="590562" y="9687017"/>
            <a:ext cx="550544" cy="23749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65"/>
              </a:lnSpc>
            </a:pPr>
            <a:r>
              <a:rPr sz="1300" b="1" kern="0" spc="0" dirty="0">
                <a:solidFill>
                  <a:srgbClr val="000000">
                    <a:alpha val="100000"/>
                  </a:srgbClr>
                </a:solidFill>
                <a:latin typeface="Arial" panose="020B0604020202020204"/>
                <a:ea typeface="Arial" panose="020B0604020202020204"/>
                <a:cs typeface="Arial" panose="020B0604020202020204"/>
              </a:rPr>
              <a:t>03</a:t>
            </a:r>
            <a:r>
              <a:rPr sz="1300" b="1" kern="0" spc="350" dirty="0">
                <a:solidFill>
                  <a:srgbClr val="000000">
                    <a:alpha val="100000"/>
                  </a:srgbClr>
                </a:solidFill>
                <a:latin typeface="Arial" panose="020B0604020202020204"/>
                <a:ea typeface="Arial" panose="020B0604020202020204"/>
                <a:cs typeface="Arial" panose="020B0604020202020204"/>
              </a:rPr>
              <a:t> </a:t>
            </a:r>
            <a:r>
              <a:rPr sz="1300" kern="0" spc="0" dirty="0">
                <a:solidFill>
                  <a:srgbClr val="000000">
                    <a:alpha val="100000"/>
                  </a:srgbClr>
                </a:solidFill>
                <a:latin typeface="黑体" panose="02010609060101010101" charset="-122"/>
                <a:ea typeface="黑体" panose="02010609060101010101" charset="-122"/>
                <a:cs typeface="黑体" panose="02010609060101010101" charset="-122"/>
              </a:rPr>
              <a:t>&gt;&gt;&gt;</a:t>
            </a:r>
            <a:endParaRPr sz="1300" dirty="0">
              <a:latin typeface="黑体" panose="02010609060101010101" charset="-122"/>
              <a:ea typeface="黑体" panose="02010609060101010101" charset="-122"/>
              <a:cs typeface="黑体" panose="02010609060101010101" charset="-122"/>
            </a:endParaRPr>
          </a:p>
        </p:txBody>
      </p:sp>
      <p:pic>
        <p:nvPicPr>
          <p:cNvPr id="2" name="图片 1" descr="生成白底图 (3)"/>
          <p:cNvPicPr>
            <a:picLocks noChangeAspect="1"/>
          </p:cNvPicPr>
          <p:nvPr/>
        </p:nvPicPr>
        <p:blipFill>
          <a:blip r:embed="rId3"/>
          <a:stretch>
            <a:fillRect/>
          </a:stretch>
        </p:blipFill>
        <p:spPr>
          <a:xfrm>
            <a:off x="7393940" y="7523480"/>
            <a:ext cx="6090285" cy="26168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118"/>
          <p:cNvPicPr>
            <a:picLocks noChangeAspect="1"/>
          </p:cNvPicPr>
          <p:nvPr/>
        </p:nvPicPr>
        <p:blipFill>
          <a:blip r:embed="rId1"/>
          <a:stretch>
            <a:fillRect/>
          </a:stretch>
        </p:blipFill>
        <p:spPr>
          <a:xfrm rot="21600000">
            <a:off x="0" y="0"/>
            <a:ext cx="15119350" cy="10261600"/>
          </a:xfrm>
          <a:prstGeom prst="rect">
            <a:avLst/>
          </a:prstGeom>
        </p:spPr>
      </p:pic>
      <p:pic>
        <p:nvPicPr>
          <p:cNvPr id="120" name="picture 120"/>
          <p:cNvPicPr>
            <a:picLocks noChangeAspect="1"/>
          </p:cNvPicPr>
          <p:nvPr/>
        </p:nvPicPr>
        <p:blipFill>
          <a:blip r:embed="rId2"/>
          <a:stretch>
            <a:fillRect/>
          </a:stretch>
        </p:blipFill>
        <p:spPr>
          <a:xfrm rot="21600000">
            <a:off x="8077209" y="2368582"/>
            <a:ext cx="6502378" cy="6584868"/>
          </a:xfrm>
          <a:prstGeom prst="rect">
            <a:avLst/>
          </a:prstGeom>
        </p:spPr>
      </p:pic>
      <p:graphicFrame>
        <p:nvGraphicFramePr>
          <p:cNvPr id="122" name="table 122"/>
          <p:cNvGraphicFramePr>
            <a:graphicFrameLocks noGrp="1"/>
          </p:cNvGraphicFramePr>
          <p:nvPr/>
        </p:nvGraphicFramePr>
        <p:xfrm>
          <a:off x="8492999" y="2722563"/>
          <a:ext cx="5927725" cy="5875020"/>
        </p:xfrm>
        <a:graphic>
          <a:graphicData uri="http://schemas.openxmlformats.org/drawingml/2006/table">
            <a:tbl>
              <a:tblPr/>
              <a:tblGrid>
                <a:gridCol w="1374775"/>
                <a:gridCol w="1538605"/>
                <a:gridCol w="1528444"/>
                <a:gridCol w="1485900"/>
              </a:tblGrid>
              <a:tr h="5875020">
                <a:tc>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55270" algn="l" rtl="0" eaLnBrk="0">
                        <a:lnSpc>
                          <a:spcPct val="93000"/>
                        </a:lnSpc>
                      </a:pPr>
                      <a:r>
                        <a:rPr sz="1500" b="1" i="1" kern="0" spc="-150" dirty="0">
                          <a:solidFill>
                            <a:srgbClr val="000000">
                              <a:alpha val="100000"/>
                            </a:srgbClr>
                          </a:solidFill>
                          <a:latin typeface="黑体" panose="02010609060101010101" charset="-122"/>
                          <a:ea typeface="黑体" panose="02010609060101010101" charset="-122"/>
                          <a:cs typeface="黑体" panose="02010609060101010101" charset="-122"/>
                        </a:rPr>
                        <a:t>瑞翔新材</a:t>
                      </a:r>
                      <a:endParaRPr sz="15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00330" algn="l" rtl="0" eaLnBrk="0">
                        <a:lnSpc>
                          <a:spcPct val="99000"/>
                        </a:lnSpc>
                        <a:spcBef>
                          <a:spcPts val="370"/>
                        </a:spcBef>
                      </a:pPr>
                      <a:r>
                        <a:rPr sz="1200" b="1" kern="0" spc="170" dirty="0">
                          <a:solidFill>
                            <a:srgbClr val="000000">
                              <a:alpha val="100000"/>
                            </a:srgbClr>
                          </a:solidFill>
                          <a:latin typeface="黑体" panose="02010609060101010101" charset="-122"/>
                          <a:ea typeface="黑体" panose="02010609060101010101" charset="-122"/>
                          <a:cs typeface="黑体" panose="02010609060101010101" charset="-122"/>
                        </a:rPr>
                        <a:t>厦门钨业</a:t>
                      </a:r>
                      <a:endParaRPr sz="1200" dirty="0">
                        <a:latin typeface="黑体" panose="02010609060101010101" charset="-122"/>
                        <a:ea typeface="黑体" panose="02010609060101010101" charset="-122"/>
                        <a:cs typeface="黑体" panose="02010609060101010101"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98425" algn="l" rtl="0" eaLnBrk="0">
                        <a:lnSpc>
                          <a:spcPct val="83000"/>
                        </a:lnSpc>
                        <a:spcBef>
                          <a:spcPts val="365"/>
                        </a:spcBef>
                      </a:pPr>
                      <a:r>
                        <a:rPr sz="1200" kern="0" spc="20" dirty="0">
                          <a:solidFill>
                            <a:srgbClr val="209040">
                              <a:alpha val="100000"/>
                            </a:srgbClr>
                          </a:solidFill>
                          <a:latin typeface="Times New Roman" panose="02020603050405020304"/>
                          <a:ea typeface="Times New Roman" panose="02020603050405020304"/>
                          <a:cs typeface="Times New Roman" panose="02020603050405020304"/>
                        </a:rPr>
                        <a:t>G</a:t>
                      </a:r>
                      <a:r>
                        <a:rPr sz="1200" kern="0" spc="20" dirty="0">
                          <a:solidFill>
                            <a:srgbClr val="209040">
                              <a:alpha val="100000"/>
                            </a:srgbClr>
                          </a:solidFill>
                          <a:latin typeface="宋体" panose="02010600030101010101" pitchFamily="2" charset="-122"/>
                          <a:ea typeface="宋体" panose="02010600030101010101" pitchFamily="2" charset="-122"/>
                          <a:cs typeface="宋体" panose="02010600030101010101" pitchFamily="2" charset="-122"/>
                        </a:rPr>
                        <a:t>∈</a:t>
                      </a:r>
                      <a:r>
                        <a:rPr sz="1200" kern="0" spc="0" dirty="0">
                          <a:solidFill>
                            <a:srgbClr val="209040">
                              <a:alpha val="100000"/>
                            </a:srgbClr>
                          </a:solidFill>
                          <a:latin typeface="Times New Roman" panose="02020603050405020304"/>
                          <a:ea typeface="Times New Roman" panose="02020603050405020304"/>
                          <a:cs typeface="Times New Roman" panose="02020603050405020304"/>
                        </a:rPr>
                        <a:t>I</a:t>
                      </a:r>
                      <a:r>
                        <a:rPr sz="1200" kern="0" spc="20" dirty="0">
                          <a:solidFill>
                            <a:srgbClr val="209040">
                              <a:alpha val="100000"/>
                            </a:srgbClr>
                          </a:solidFill>
                          <a:latin typeface="Times New Roman" panose="02020603050405020304"/>
                          <a:ea typeface="Times New Roman" panose="02020603050405020304"/>
                          <a:cs typeface="Times New Roman" panose="02020603050405020304"/>
                        </a:rPr>
                        <a:t>    </a:t>
                      </a:r>
                      <a:r>
                        <a:rPr sz="1200" kern="0" spc="0" dirty="0">
                          <a:solidFill>
                            <a:srgbClr val="606030">
                              <a:alpha val="100000"/>
                            </a:srgbClr>
                          </a:solidFill>
                          <a:latin typeface="Times New Roman" panose="02020603050405020304"/>
                          <a:ea typeface="Times New Roman" panose="02020603050405020304"/>
                          <a:cs typeface="Times New Roman" panose="02020603050405020304"/>
                        </a:rPr>
                        <a:t>VI</a:t>
                      </a:r>
                      <a:endParaRPr sz="1200" dirty="0">
                        <a:latin typeface="Times New Roman" panose="02020603050405020304"/>
                        <a:ea typeface="Times New Roman" panose="02020603050405020304"/>
                        <a:cs typeface="Times New Roman" panose="02020603050405020304"/>
                      </a:endParaRPr>
                    </a:p>
                    <a:p>
                      <a:pPr marL="98425" algn="l" rtl="0" eaLnBrk="0">
                        <a:lnSpc>
                          <a:spcPct val="92000"/>
                        </a:lnSpc>
                        <a:spcBef>
                          <a:spcPts val="20"/>
                        </a:spcBef>
                      </a:pPr>
                      <a:r>
                        <a:rPr sz="1700" kern="0" spc="-20" dirty="0">
                          <a:solidFill>
                            <a:srgbClr val="203080">
                              <a:alpha val="100000"/>
                            </a:srgbClr>
                          </a:solidFill>
                          <a:latin typeface="黑体" panose="02010609060101010101" charset="-122"/>
                          <a:ea typeface="黑体" panose="02010609060101010101" charset="-122"/>
                          <a:cs typeface="黑体" panose="02010609060101010101" charset="-122"/>
                        </a:rPr>
                        <a:t>格林美</a:t>
                      </a:r>
                      <a:endParaRPr sz="17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88000"/>
                        </a:lnSpc>
                        <a:spcBef>
                          <a:spcPts val="520"/>
                        </a:spcBef>
                      </a:pPr>
                      <a:r>
                        <a:rPr sz="1700" b="1" kern="0" spc="-50" dirty="0">
                          <a:solidFill>
                            <a:srgbClr val="306090">
                              <a:alpha val="100000"/>
                            </a:srgbClr>
                          </a:solidFill>
                          <a:latin typeface="黑体" panose="02010609060101010101" charset="-122"/>
                          <a:ea typeface="黑体" panose="02010609060101010101" charset="-122"/>
                          <a:cs typeface="黑体" panose="02010609060101010101" charset="-122"/>
                        </a:rPr>
                        <a:t>德方纳米</a:t>
                      </a:r>
                      <a:endParaRPr sz="1700" dirty="0">
                        <a:latin typeface="黑体" panose="02010609060101010101" charset="-122"/>
                        <a:ea typeface="黑体" panose="02010609060101010101" charset="-122"/>
                        <a:cs typeface="黑体" panose="02010609060101010101" charset="-122"/>
                      </a:endParaRPr>
                    </a:p>
                    <a:p>
                      <a:pPr marL="60325" algn="l" rtl="0" eaLnBrk="0">
                        <a:lnSpc>
                          <a:spcPct val="77000"/>
                        </a:lnSpc>
                        <a:spcBef>
                          <a:spcPts val="0"/>
                        </a:spcBef>
                      </a:pPr>
                      <a:r>
                        <a:rPr sz="800" b="1" i="1" kern="0" spc="-10" dirty="0">
                          <a:solidFill>
                            <a:srgbClr val="206090">
                              <a:alpha val="100000"/>
                            </a:srgbClr>
                          </a:solidFill>
                          <a:latin typeface="Times New Roman" panose="02020603050405020304"/>
                          <a:ea typeface="Times New Roman" panose="02020603050405020304"/>
                          <a:cs typeface="Times New Roman" panose="02020603050405020304"/>
                        </a:rPr>
                        <a:t>Dynanonic</a:t>
                      </a:r>
                      <a:endParaRPr sz="800" dirty="0">
                        <a:latin typeface="Times New Roman" panose="02020603050405020304"/>
                        <a:ea typeface="Times New Roman" panose="02020603050405020304"/>
                        <a:cs typeface="Times New Roman" panose="020206030504050203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29000"/>
                        </a:lnSpc>
                      </a:pPr>
                      <a:endParaRPr sz="100" dirty="0">
                        <a:latin typeface="Arial" panose="020B0604020202020204"/>
                        <a:ea typeface="Arial" panose="020B0604020202020204"/>
                        <a:cs typeface="Arial" panose="020B0604020202020204"/>
                      </a:endParaRPr>
                    </a:p>
                    <a:p>
                      <a:pPr marL="48260" algn="l" rtl="0" eaLnBrk="0">
                        <a:lnSpc>
                          <a:spcPts val="625"/>
                        </a:lnSpc>
                        <a:spcBef>
                          <a:spcPts val="0"/>
                        </a:spcBef>
                      </a:pPr>
                      <a:r>
                        <a:rPr sz="500" b="1" kern="0" spc="60" dirty="0">
                          <a:solidFill>
                            <a:srgbClr val="306090">
                              <a:alpha val="100000"/>
                            </a:srgbClr>
                          </a:solidFill>
                          <a:latin typeface="黑体" panose="02010609060101010101" charset="-122"/>
                          <a:ea typeface="黑体" panose="02010609060101010101" charset="-122"/>
                          <a:cs typeface="黑体" panose="02010609060101010101" charset="-122"/>
                        </a:rPr>
                        <a:t>贵州安达科技能源股份有限公司</a:t>
                      </a:r>
                      <a:endParaRPr sz="500" dirty="0">
                        <a:latin typeface="黑体" panose="02010609060101010101" charset="-122"/>
                        <a:ea typeface="黑体" panose="02010609060101010101" charset="-122"/>
                        <a:cs typeface="黑体" panose="02010609060101010101" charset="-122"/>
                      </a:endParaRPr>
                    </a:p>
                  </a:txBody>
                  <a:tcPr marL="0" marR="0" marT="0" marB="0" vert="horz">
                    <a:lnL>
                      <a:noFill/>
                    </a:lnL>
                    <a:lnR>
                      <a:noFill/>
                    </a:lnR>
                    <a:lnT>
                      <a:noFill/>
                    </a:lnT>
                    <a:lnB>
                      <a:noFill/>
                    </a:lnB>
                  </a:tcPr>
                </a:tc>
                <a:tc>
                  <a:txBody>
                    <a:bodyPr/>
                    <a:lstStyle/>
                    <a:p>
                      <a:pPr marL="427990" algn="l" rtl="0" eaLnBrk="0">
                        <a:lnSpc>
                          <a:spcPct val="99000"/>
                        </a:lnSpc>
                        <a:spcBef>
                          <a:spcPts val="0"/>
                        </a:spcBef>
                      </a:pPr>
                      <a:r>
                        <a:rPr sz="1400" b="1" kern="0" spc="20" dirty="0">
                          <a:solidFill>
                            <a:srgbClr val="206090">
                              <a:alpha val="100000"/>
                            </a:srgbClr>
                          </a:solidFill>
                          <a:latin typeface="黑体" panose="02010609060101010101" charset="-122"/>
                          <a:ea typeface="黑体" panose="02010609060101010101" charset="-122"/>
                          <a:cs typeface="黑体" panose="02010609060101010101" charset="-122"/>
                        </a:rPr>
                        <a:t>容百科技</a:t>
                      </a:r>
                      <a:endParaRPr sz="1400" dirty="0">
                        <a:latin typeface="黑体" panose="02010609060101010101" charset="-122"/>
                        <a:ea typeface="黑体" panose="02010609060101010101" charset="-122"/>
                        <a:cs typeface="黑体" panose="02010609060101010101"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323850" algn="l" rtl="0" eaLnBrk="0">
                        <a:lnSpc>
                          <a:spcPct val="83000"/>
                        </a:lnSpc>
                        <a:spcBef>
                          <a:spcPts val="245"/>
                        </a:spcBef>
                      </a:pPr>
                      <a:r>
                        <a:rPr sz="800" kern="0" spc="10" dirty="0">
                          <a:solidFill>
                            <a:srgbClr val="000000">
                              <a:alpha val="100000"/>
                            </a:srgbClr>
                          </a:solidFill>
                          <a:latin typeface="黑体" panose="02010609060101010101" charset="-122"/>
                          <a:ea typeface="黑体" panose="02010609060101010101" charset="-122"/>
                          <a:cs typeface="黑体" panose="02010609060101010101" charset="-122"/>
                        </a:rPr>
                        <a:t>湖南长远锂科有限公司</a:t>
                      </a:r>
                      <a:endParaRPr sz="800" dirty="0">
                        <a:latin typeface="黑体" panose="02010609060101010101" charset="-122"/>
                        <a:ea typeface="黑体" panose="02010609060101010101" charset="-122"/>
                        <a:cs typeface="黑体" panose="02010609060101010101" charset="-122"/>
                      </a:endParaRPr>
                    </a:p>
                    <a:p>
                      <a:pPr marL="317500" algn="l" rtl="0" eaLnBrk="0">
                        <a:lnSpc>
                          <a:spcPct val="74000"/>
                        </a:lnSpc>
                        <a:spcBef>
                          <a:spcPts val="0"/>
                        </a:spcBef>
                      </a:pPr>
                      <a:r>
                        <a:rPr sz="400" kern="0" spc="0" dirty="0">
                          <a:solidFill>
                            <a:srgbClr val="000000">
                              <a:alpha val="100000"/>
                            </a:srgbClr>
                          </a:solidFill>
                          <a:latin typeface="Times New Roman" panose="02020603050405020304"/>
                          <a:ea typeface="Times New Roman" panose="02020603050405020304"/>
                          <a:cs typeface="Times New Roman" panose="02020603050405020304"/>
                        </a:rPr>
                        <a:t>HUNAN        CHANGYUANLI</a:t>
                      </a:r>
                      <a:r>
                        <a:rPr sz="400" kern="0" spc="-10" dirty="0">
                          <a:solidFill>
                            <a:srgbClr val="000000">
                              <a:alpha val="100000"/>
                            </a:srgbClr>
                          </a:solidFill>
                          <a:latin typeface="Times New Roman" panose="02020603050405020304"/>
                          <a:ea typeface="Times New Roman" panose="02020603050405020304"/>
                          <a:cs typeface="Times New Roman" panose="02020603050405020304"/>
                        </a:rPr>
                        <a:t>CO</a:t>
                      </a:r>
                      <a:r>
                        <a:rPr sz="4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400" kern="0" spc="-10" dirty="0">
                          <a:solidFill>
                            <a:srgbClr val="000000">
                              <a:alpha val="100000"/>
                            </a:srgbClr>
                          </a:solidFill>
                          <a:latin typeface="Times New Roman" panose="02020603050405020304"/>
                          <a:ea typeface="Times New Roman" panose="02020603050405020304"/>
                          <a:cs typeface="Times New Roman" panose="02020603050405020304"/>
                        </a:rPr>
                        <a:t>cO,LTD,</a:t>
                      </a:r>
                      <a:endParaRPr sz="400" dirty="0">
                        <a:latin typeface="Times New Roman" panose="02020603050405020304"/>
                        <a:ea typeface="Times New Roman" panose="02020603050405020304"/>
                        <a:cs typeface="Times New Roman" panose="020206030504050203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603250" algn="l" rtl="0" eaLnBrk="0">
                        <a:lnSpc>
                          <a:spcPct val="78000"/>
                        </a:lnSpc>
                        <a:spcBef>
                          <a:spcPts val="580"/>
                        </a:spcBef>
                      </a:pPr>
                      <a:r>
                        <a:rPr sz="1900" kern="0" spc="-10" dirty="0">
                          <a:solidFill>
                            <a:srgbClr val="207050">
                              <a:alpha val="100000"/>
                            </a:srgbClr>
                          </a:solidFill>
                          <a:latin typeface="STXingkai"/>
                          <a:ea typeface="STXingkai"/>
                          <a:cs typeface="STXingkai"/>
                        </a:rPr>
                        <a:t>裕</a:t>
                      </a:r>
                      <a:r>
                        <a:rPr sz="1900" kern="0" spc="320" dirty="0">
                          <a:solidFill>
                            <a:srgbClr val="207050">
                              <a:alpha val="100000"/>
                            </a:srgbClr>
                          </a:solidFill>
                          <a:latin typeface="STXingkai"/>
                          <a:ea typeface="STXingkai"/>
                          <a:cs typeface="STXingkai"/>
                        </a:rPr>
                        <a:t> </a:t>
                      </a:r>
                      <a:r>
                        <a:rPr sz="1900" kern="0" spc="-10" dirty="0">
                          <a:solidFill>
                            <a:srgbClr val="207050">
                              <a:alpha val="100000"/>
                            </a:srgbClr>
                          </a:solidFill>
                          <a:latin typeface="STXingkai"/>
                          <a:ea typeface="STXingkai"/>
                          <a:cs typeface="STXingkai"/>
                        </a:rPr>
                        <a:t>能</a:t>
                      </a:r>
                      <a:endParaRPr sz="1900" dirty="0">
                        <a:latin typeface="STXingkai"/>
                        <a:ea typeface="STXingkai"/>
                        <a:cs typeface="STXingkai"/>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503555" algn="l" rtl="0" eaLnBrk="0">
                        <a:lnSpc>
                          <a:spcPct val="98000"/>
                        </a:lnSpc>
                        <a:spcBef>
                          <a:spcPts val="370"/>
                        </a:spcBef>
                      </a:pPr>
                      <a:r>
                        <a:rPr sz="12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鹏博新材</a:t>
                      </a:r>
                      <a:endParaRPr sz="1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3000"/>
                        </a:lnSpc>
                      </a:pPr>
                      <a:endParaRPr sz="300" dirty="0">
                        <a:latin typeface="Arial" panose="020B0604020202020204"/>
                        <a:ea typeface="Arial" panose="020B0604020202020204"/>
                        <a:cs typeface="Arial" panose="020B0604020202020204"/>
                      </a:endParaRPr>
                    </a:p>
                    <a:p>
                      <a:pPr marL="457200" algn="l" rtl="0" eaLnBrk="0">
                        <a:lnSpc>
                          <a:spcPct val="80000"/>
                        </a:lnSpc>
                        <a:spcBef>
                          <a:spcPts val="0"/>
                        </a:spcBef>
                      </a:pPr>
                      <a:r>
                        <a:rPr sz="1200" b="1" i="1" kern="0" spc="0" dirty="0">
                          <a:solidFill>
                            <a:srgbClr val="305090">
                              <a:alpha val="100000"/>
                            </a:srgbClr>
                          </a:solidFill>
                          <a:latin typeface="Times New Roman" panose="02020603050405020304"/>
                          <a:ea typeface="Times New Roman" panose="02020603050405020304"/>
                          <a:cs typeface="Times New Roman" panose="02020603050405020304"/>
                        </a:rPr>
                        <a:t>WANHUA</a:t>
                      </a:r>
                      <a:endParaRPr sz="1200" dirty="0">
                        <a:latin typeface="Times New Roman" panose="02020603050405020304"/>
                        <a:ea typeface="Times New Roman" panose="02020603050405020304"/>
                        <a:cs typeface="Times New Roman" panose="02020603050405020304"/>
                      </a:endParaRPr>
                    </a:p>
                  </a:txBody>
                  <a:tcPr marL="0" marR="0" marT="316" marB="0" vert="horz">
                    <a:lnL>
                      <a:noFill/>
                    </a:lnL>
                    <a:lnR>
                      <a:noFill/>
                    </a:lnR>
                    <a:lnT>
                      <a:noFill/>
                    </a:lnT>
                    <a:lnB>
                      <a:noFill/>
                    </a:lnB>
                  </a:tcPr>
                </a:tc>
                <a:tc>
                  <a:txBody>
                    <a:bodyPr/>
                    <a:lstStyle/>
                    <a:p>
                      <a:pPr algn="l" rtl="0" eaLnBrk="0">
                        <a:lnSpc>
                          <a:spcPct val="163000"/>
                        </a:lnSpc>
                      </a:pPr>
                      <a:endParaRPr sz="100" dirty="0">
                        <a:latin typeface="Arial" panose="020B0604020202020204"/>
                        <a:ea typeface="Arial" panose="020B0604020202020204"/>
                        <a:cs typeface="Arial" panose="020B0604020202020204"/>
                      </a:endParaRPr>
                    </a:p>
                    <a:p>
                      <a:pPr marL="660400" algn="l" rtl="0" eaLnBrk="0">
                        <a:lnSpc>
                          <a:spcPct val="99000"/>
                        </a:lnSpc>
                      </a:pPr>
                      <a:r>
                        <a:rPr sz="1200" b="1" kern="0" spc="20" dirty="0">
                          <a:solidFill>
                            <a:srgbClr val="208030">
                              <a:alpha val="100000"/>
                            </a:srgbClr>
                          </a:solidFill>
                          <a:latin typeface="黑体" panose="02010609060101010101" charset="-122"/>
                          <a:ea typeface="黑体" panose="02010609060101010101" charset="-122"/>
                          <a:cs typeface="黑体" panose="02010609060101010101" charset="-122"/>
                        </a:rPr>
                        <a:t>邦普循环</a:t>
                      </a:r>
                      <a:endParaRPr sz="1200" dirty="0">
                        <a:latin typeface="黑体" panose="02010609060101010101" charset="-122"/>
                        <a:ea typeface="黑体" panose="02010609060101010101" charset="-122"/>
                        <a:cs typeface="黑体" panose="02010609060101010101" charset="-122"/>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marL="467995" algn="l" rtl="0" eaLnBrk="0">
                        <a:lnSpc>
                          <a:spcPct val="97000"/>
                        </a:lnSpc>
                        <a:spcBef>
                          <a:spcPts val="520"/>
                        </a:spcBef>
                      </a:pPr>
                      <a:r>
                        <a:rPr sz="1700" i="1" kern="0" spc="-20" dirty="0">
                          <a:solidFill>
                            <a:srgbClr val="000000">
                              <a:alpha val="100000"/>
                            </a:srgbClr>
                          </a:solidFill>
                          <a:latin typeface="Times New Roman" panose="02020603050405020304"/>
                          <a:ea typeface="Times New Roman" panose="02020603050405020304"/>
                          <a:cs typeface="Times New Roman" panose="02020603050405020304"/>
                        </a:rPr>
                        <a:t>FIRS</a:t>
                      </a:r>
                      <a:r>
                        <a:rPr sz="1700" i="1" kern="0" spc="-20" dirty="0">
                          <a:solidFill>
                            <a:srgbClr val="000000">
                              <a:alpha val="100000"/>
                            </a:srgbClr>
                          </a:solidFill>
                          <a:latin typeface="黑体" panose="02010609060101010101" charset="-122"/>
                          <a:ea typeface="黑体" panose="02010609060101010101" charset="-122"/>
                          <a:cs typeface="黑体" panose="02010609060101010101" charset="-122"/>
                        </a:rPr>
                        <a:t>杉杉</a:t>
                      </a:r>
                      <a:endParaRPr sz="17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82245" algn="l" rtl="0" eaLnBrk="0">
                        <a:lnSpc>
                          <a:spcPct val="71000"/>
                        </a:lnSpc>
                        <a:spcBef>
                          <a:spcPts val="570"/>
                        </a:spcBef>
                      </a:pPr>
                      <a:r>
                        <a:rPr sz="1900" b="1" kern="0" spc="-90" dirty="0">
                          <a:solidFill>
                            <a:srgbClr val="204060">
                              <a:alpha val="100000"/>
                            </a:srgbClr>
                          </a:solidFill>
                          <a:latin typeface="Arial" panose="020B0604020202020204"/>
                          <a:ea typeface="Arial" panose="020B0604020202020204"/>
                          <a:cs typeface="Arial" panose="020B0604020202020204"/>
                        </a:rPr>
                        <a:t>sinowatt</a:t>
                      </a:r>
                      <a:endParaRPr sz="1900" dirty="0">
                        <a:latin typeface="Arial" panose="020B0604020202020204"/>
                        <a:ea typeface="Arial" panose="020B0604020202020204"/>
                        <a:cs typeface="Arial" panose="020B0604020202020204"/>
                      </a:endParaRPr>
                    </a:p>
                    <a:p>
                      <a:pPr marL="182245" algn="l" rtl="0" eaLnBrk="0">
                        <a:lnSpc>
                          <a:spcPct val="95000"/>
                        </a:lnSpc>
                        <a:spcBef>
                          <a:spcPts val="5"/>
                        </a:spcBef>
                      </a:pP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振</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 </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华</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 </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新</a:t>
                      </a:r>
                      <a:r>
                        <a:rPr sz="1000" kern="0" spc="80" dirty="0">
                          <a:solidFill>
                            <a:srgbClr val="204060">
                              <a:alpha val="100000"/>
                            </a:srgbClr>
                          </a:solidFill>
                          <a:latin typeface="黑体" panose="02010609060101010101" charset="-122"/>
                          <a:ea typeface="黑体" panose="02010609060101010101" charset="-122"/>
                          <a:cs typeface="黑体" panose="02010609060101010101" charset="-122"/>
                        </a:rPr>
                        <a:t> </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能</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 </a:t>
                      </a:r>
                      <a:r>
                        <a:rPr sz="1000" kern="0" spc="-40" dirty="0">
                          <a:solidFill>
                            <a:srgbClr val="204060">
                              <a:alpha val="100000"/>
                            </a:srgbClr>
                          </a:solidFill>
                          <a:latin typeface="黑体" panose="02010609060101010101" charset="-122"/>
                          <a:ea typeface="黑体" panose="02010609060101010101" charset="-122"/>
                          <a:cs typeface="黑体" panose="02010609060101010101" charset="-122"/>
                        </a:rPr>
                        <a:t>源</a:t>
                      </a:r>
                      <a:endParaRPr sz="1000" dirty="0">
                        <a:latin typeface="黑体" panose="02010609060101010101" charset="-122"/>
                        <a:ea typeface="黑体" panose="02010609060101010101" charset="-122"/>
                        <a:cs typeface="黑体" panose="02010609060101010101" charset="-122"/>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494665" algn="l" rtl="0" eaLnBrk="0">
                        <a:lnSpc>
                          <a:spcPct val="96000"/>
                        </a:lnSpc>
                        <a:spcBef>
                          <a:spcPts val="305"/>
                        </a:spcBef>
                      </a:pPr>
                      <a:r>
                        <a:rPr sz="1000" b="1" kern="0" spc="-10" dirty="0">
                          <a:solidFill>
                            <a:srgbClr val="2080B0">
                              <a:alpha val="100000"/>
                            </a:srgbClr>
                          </a:solidFill>
                          <a:latin typeface="黑体" panose="02010609060101010101" charset="-122"/>
                          <a:ea typeface="黑体" panose="02010609060101010101" charset="-122"/>
                          <a:cs typeface="黑体" panose="02010609060101010101" charset="-122"/>
                        </a:rPr>
                        <a:t>当升科技</a:t>
                      </a:r>
                      <a:endParaRPr sz="1000" dirty="0">
                        <a:latin typeface="黑体" panose="02010609060101010101" charset="-122"/>
                        <a:ea typeface="黑体" panose="02010609060101010101" charset="-122"/>
                        <a:cs typeface="黑体" panose="02010609060101010101" charset="-122"/>
                      </a:endParaRPr>
                    </a:p>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marL="594995" algn="l" rtl="0" eaLnBrk="0">
                        <a:lnSpc>
                          <a:spcPct val="100000"/>
                        </a:lnSpc>
                        <a:spcBef>
                          <a:spcPts val="365"/>
                        </a:spcBef>
                      </a:pPr>
                      <a:r>
                        <a:rPr sz="1200" kern="0" spc="-20" dirty="0">
                          <a:solidFill>
                            <a:srgbClr val="000000">
                              <a:alpha val="100000"/>
                            </a:srgbClr>
                          </a:solidFill>
                          <a:latin typeface="黑体" panose="02010609060101010101" charset="-122"/>
                          <a:ea typeface="黑体" panose="02010609060101010101" charset="-122"/>
                          <a:cs typeface="黑体" panose="02010609060101010101" charset="-122"/>
                        </a:rPr>
                        <a:t>融通高科</a:t>
                      </a:r>
                      <a:endParaRPr sz="1200" dirty="0">
                        <a:latin typeface="黑体" panose="02010609060101010101" charset="-122"/>
                        <a:ea typeface="黑体" panose="02010609060101010101" charset="-122"/>
                        <a:cs typeface="黑体" panose="02010609060101010101" charset="-122"/>
                      </a:endParaRPr>
                    </a:p>
                    <a:p>
                      <a:pPr marL="594995" algn="l" rtl="0" eaLnBrk="0">
                        <a:lnSpc>
                          <a:spcPct val="81000"/>
                        </a:lnSpc>
                        <a:spcBef>
                          <a:spcPts val="70"/>
                        </a:spcBef>
                      </a:pPr>
                      <a:r>
                        <a:rPr sz="800" kern="0" spc="-20" dirty="0">
                          <a:solidFill>
                            <a:srgbClr val="000000">
                              <a:alpha val="100000"/>
                            </a:srgbClr>
                          </a:solidFill>
                          <a:latin typeface="Arial" panose="020B0604020202020204"/>
                          <a:ea typeface="Arial" panose="020B0604020202020204"/>
                          <a:cs typeface="Arial" panose="020B0604020202020204"/>
                        </a:rPr>
                        <a:t>RT-HITECH</a:t>
                      </a:r>
                      <a:endParaRPr sz="800" dirty="0">
                        <a:latin typeface="Arial" panose="020B0604020202020204"/>
                        <a:ea typeface="Arial" panose="020B0604020202020204"/>
                        <a:cs typeface="Arial" panose="020B0604020202020204"/>
                      </a:endParaRPr>
                    </a:p>
                    <a:p>
                      <a:pPr algn="l" rtl="0" eaLnBrk="0">
                        <a:lnSpc>
                          <a:spcPct val="123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00000"/>
                        </a:lnSpc>
                      </a:pPr>
                      <a:endParaRPr sz="700" dirty="0">
                        <a:latin typeface="Arial" panose="020B0604020202020204"/>
                        <a:ea typeface="Arial" panose="020B0604020202020204"/>
                        <a:cs typeface="Arial" panose="020B0604020202020204"/>
                      </a:endParaRPr>
                    </a:p>
                    <a:p>
                      <a:pPr marL="391795" algn="l" rtl="0" eaLnBrk="0">
                        <a:lnSpc>
                          <a:spcPts val="1985"/>
                        </a:lnSpc>
                        <a:spcBef>
                          <a:spcPts val="0"/>
                        </a:spcBef>
                      </a:pPr>
                      <a:r>
                        <a:rPr sz="2800" kern="0" spc="-80" dirty="0">
                          <a:solidFill>
                            <a:srgbClr val="204070">
                              <a:alpha val="100000"/>
                            </a:srgbClr>
                          </a:solidFill>
                          <a:latin typeface="Arial" panose="020B0604020202020204"/>
                          <a:ea typeface="Arial" panose="020B0604020202020204"/>
                          <a:cs typeface="Arial" panose="020B0604020202020204"/>
                        </a:rPr>
                        <a:t>BTR</a:t>
                      </a:r>
                      <a:endParaRPr sz="28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lstStyle/>
                    <a:p>
                      <a:pPr algn="l" rtl="0" eaLnBrk="0">
                        <a:lnSpc>
                          <a:spcPct val="185000"/>
                        </a:lnSpc>
                      </a:pPr>
                      <a:endParaRPr sz="100" dirty="0">
                        <a:latin typeface="Arial" panose="020B0604020202020204"/>
                        <a:ea typeface="Arial" panose="020B0604020202020204"/>
                        <a:cs typeface="Arial" panose="020B0604020202020204"/>
                      </a:endParaRPr>
                    </a:p>
                    <a:p>
                      <a:pPr marL="603250" algn="l" rtl="0" eaLnBrk="0">
                        <a:lnSpc>
                          <a:spcPct val="99000"/>
                        </a:lnSpc>
                        <a:spcBef>
                          <a:spcPts val="0"/>
                        </a:spcBef>
                      </a:pPr>
                      <a:r>
                        <a:rPr sz="1400" kern="0" spc="80" dirty="0">
                          <a:solidFill>
                            <a:srgbClr val="000000">
                              <a:alpha val="100000"/>
                            </a:srgbClr>
                          </a:solidFill>
                          <a:latin typeface="黑体" panose="02010609060101010101" charset="-122"/>
                          <a:ea typeface="黑体" panose="02010609060101010101" charset="-122"/>
                          <a:cs typeface="黑体" panose="02010609060101010101" charset="-122"/>
                        </a:rPr>
                        <a:t>巴莫科技</a:t>
                      </a:r>
                      <a:endParaRPr sz="1400" dirty="0">
                        <a:latin typeface="黑体" panose="02010609060101010101" charset="-122"/>
                        <a:ea typeface="黑体" panose="02010609060101010101" charset="-122"/>
                        <a:cs typeface="黑体" panose="02010609060101010101"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r" rtl="0" eaLnBrk="0">
                        <a:lnSpc>
                          <a:spcPct val="100000"/>
                        </a:lnSpc>
                        <a:spcBef>
                          <a:spcPts val="370"/>
                        </a:spcBef>
                      </a:pPr>
                      <a:r>
                        <a:rPr sz="1200" b="1" kern="0" spc="-10" dirty="0">
                          <a:solidFill>
                            <a:srgbClr val="304080">
                              <a:alpha val="100000"/>
                            </a:srgbClr>
                          </a:solidFill>
                          <a:latin typeface="宋体" panose="02010600030101010101" pitchFamily="2" charset="-122"/>
                          <a:ea typeface="宋体" panose="02010600030101010101" pitchFamily="2" charset="-122"/>
                          <a:cs typeface="宋体" panose="02010600030101010101" pitchFamily="2" charset="-122"/>
                        </a:rPr>
                        <a:t>LIBG</a:t>
                      </a:r>
                      <a:r>
                        <a:rPr sz="1200" kern="0" spc="190" dirty="0">
                          <a:solidFill>
                            <a:srgbClr val="304080">
                              <a:alpha val="100000"/>
                            </a:srgbClr>
                          </a:solidFill>
                          <a:latin typeface="宋体" panose="02010600030101010101" pitchFamily="2" charset="-122"/>
                          <a:ea typeface="宋体" panose="02010600030101010101" pitchFamily="2" charset="-122"/>
                          <a:cs typeface="宋体" panose="02010600030101010101" pitchFamily="2" charset="-122"/>
                        </a:rPr>
                        <a:t> </a:t>
                      </a:r>
                      <a:r>
                        <a:rPr sz="1200" b="1" kern="0" spc="-10" dirty="0">
                          <a:solidFill>
                            <a:srgbClr val="304070">
                              <a:alpha val="100000"/>
                            </a:srgbClr>
                          </a:solidFill>
                          <a:latin typeface="宋体" panose="02010600030101010101" pitchFamily="2" charset="-122"/>
                          <a:ea typeface="宋体" panose="02010600030101010101" pitchFamily="2" charset="-122"/>
                          <a:cs typeface="宋体" panose="02010600030101010101" pitchFamily="2" charset="-122"/>
                        </a:rPr>
                        <a:t>DE</a:t>
                      </a:r>
                      <a:r>
                        <a:rPr sz="1200" kern="0" spc="170" dirty="0">
                          <a:solidFill>
                            <a:srgbClr val="304070">
                              <a:alpha val="100000"/>
                            </a:srgbClr>
                          </a:solidFill>
                          <a:latin typeface="宋体" panose="02010600030101010101" pitchFamily="2" charset="-122"/>
                          <a:ea typeface="宋体" panose="02010600030101010101" pitchFamily="2" charset="-122"/>
                          <a:cs typeface="宋体" panose="02010600030101010101" pitchFamily="2" charset="-122"/>
                        </a:rPr>
                        <a:t> </a:t>
                      </a:r>
                      <a:r>
                        <a:rPr sz="1200" b="1" kern="0" spc="-10" dirty="0">
                          <a:solidFill>
                            <a:srgbClr val="304070">
                              <a:alpha val="100000"/>
                            </a:srgbClr>
                          </a:solidFill>
                          <a:latin typeface="黑体" panose="02010609060101010101" charset="-122"/>
                          <a:ea typeface="黑体" panose="02010609060101010101" charset="-122"/>
                          <a:cs typeface="黑体" panose="02010609060101010101" charset="-122"/>
                        </a:rPr>
                        <a:t>宜宾锂宝</a:t>
                      </a:r>
                      <a:endParaRPr sz="12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450850" algn="l" rtl="0" eaLnBrk="0">
                        <a:lnSpc>
                          <a:spcPct val="98000"/>
                        </a:lnSpc>
                        <a:spcBef>
                          <a:spcPts val="370"/>
                        </a:spcBef>
                      </a:pPr>
                      <a:r>
                        <a:rPr sz="1200" kern="0" spc="250" dirty="0">
                          <a:solidFill>
                            <a:srgbClr val="000000">
                              <a:alpha val="100000"/>
                            </a:srgbClr>
                          </a:solidFill>
                          <a:latin typeface="黑体" panose="02010609060101010101" charset="-122"/>
                          <a:ea typeface="黑体" panose="02010609060101010101" charset="-122"/>
                          <a:cs typeface="黑体" panose="02010609060101010101" charset="-122"/>
                        </a:rPr>
                        <a:t>华友钴业</a:t>
                      </a:r>
                      <a:endParaRPr sz="1200" dirty="0">
                        <a:latin typeface="黑体" panose="02010609060101010101" charset="-122"/>
                        <a:ea typeface="黑体" panose="02010609060101010101" charset="-122"/>
                        <a:cs typeface="黑体" panose="02010609060101010101" charset="-122"/>
                      </a:endParaRPr>
                    </a:p>
                    <a:p>
                      <a:pPr marL="463550" algn="l" rtl="0" eaLnBrk="0">
                        <a:lnSpc>
                          <a:spcPct val="86000"/>
                        </a:lnSpc>
                        <a:spcBef>
                          <a:spcPts val="5"/>
                        </a:spcBef>
                      </a:pPr>
                      <a:r>
                        <a:rPr sz="600" kern="0" spc="20" dirty="0">
                          <a:solidFill>
                            <a:srgbClr val="000000">
                              <a:alpha val="100000"/>
                            </a:srgbClr>
                          </a:solidFill>
                          <a:latin typeface="Arial" panose="020B0604020202020204"/>
                          <a:ea typeface="Arial" panose="020B0604020202020204"/>
                          <a:cs typeface="Arial" panose="020B0604020202020204"/>
                        </a:rPr>
                        <a:t>HUAYOU COBALT</a:t>
                      </a:r>
                      <a:endParaRPr sz="6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marL="501650" algn="l" rtl="0" eaLnBrk="0">
                        <a:lnSpc>
                          <a:spcPct val="100000"/>
                        </a:lnSpc>
                        <a:spcBef>
                          <a:spcPts val="365"/>
                        </a:spcBef>
                      </a:pPr>
                      <a:r>
                        <a:rPr sz="1200" kern="0" spc="-20" dirty="0">
                          <a:solidFill>
                            <a:srgbClr val="306090">
                              <a:alpha val="100000"/>
                            </a:srgbClr>
                          </a:solidFill>
                          <a:latin typeface="黑体" panose="02010609060101010101" charset="-122"/>
                          <a:ea typeface="黑体" panose="02010609060101010101" charset="-122"/>
                          <a:cs typeface="黑体" panose="02010609060101010101" charset="-122"/>
                        </a:rPr>
                        <a:t>宁德时代</a:t>
                      </a:r>
                      <a:endParaRPr sz="12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1000"/>
                        </a:lnSpc>
                      </a:pPr>
                      <a:endParaRPr sz="1000" dirty="0">
                        <a:latin typeface="Arial" panose="020B0604020202020204"/>
                        <a:ea typeface="Arial" panose="020B0604020202020204"/>
                        <a:cs typeface="Arial" panose="020B0604020202020204"/>
                      </a:endParaRPr>
                    </a:p>
                    <a:p>
                      <a:pPr marL="668655" algn="l" rtl="0" eaLnBrk="0">
                        <a:lnSpc>
                          <a:spcPct val="100000"/>
                        </a:lnSpc>
                        <a:spcBef>
                          <a:spcPts val="370"/>
                        </a:spcBef>
                      </a:pPr>
                      <a:r>
                        <a:rPr sz="1200" b="1" kern="0" spc="150" dirty="0">
                          <a:solidFill>
                            <a:srgbClr val="000000">
                              <a:alpha val="100000"/>
                            </a:srgbClr>
                          </a:solidFill>
                          <a:latin typeface="黑体" panose="02010609060101010101" charset="-122"/>
                          <a:ea typeface="黑体" panose="02010609060101010101" charset="-122"/>
                          <a:cs typeface="黑体" panose="02010609060101010101" charset="-122"/>
                        </a:rPr>
                        <a:t>龙佰锂能</a:t>
                      </a:r>
                      <a:endParaRPr sz="1200" dirty="0">
                        <a:latin typeface="黑体" panose="02010609060101010101" charset="-122"/>
                        <a:ea typeface="黑体" panose="02010609060101010101" charset="-122"/>
                        <a:cs typeface="黑体" panose="02010609060101010101" charset="-122"/>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1000"/>
                        </a:lnSpc>
                      </a:pPr>
                      <a:endParaRPr sz="300" dirty="0">
                        <a:latin typeface="Arial" panose="020B0604020202020204"/>
                        <a:ea typeface="Arial" panose="020B0604020202020204"/>
                        <a:cs typeface="Arial" panose="020B0604020202020204"/>
                      </a:endParaRPr>
                    </a:p>
                    <a:p>
                      <a:pPr marL="508000" algn="l" rtl="0" eaLnBrk="0">
                        <a:lnSpc>
                          <a:spcPct val="94000"/>
                        </a:lnSpc>
                        <a:spcBef>
                          <a:spcPts val="0"/>
                        </a:spcBef>
                      </a:pPr>
                      <a:r>
                        <a:rPr sz="1200" b="1" kern="0" spc="-10" dirty="0">
                          <a:solidFill>
                            <a:srgbClr val="000000">
                              <a:alpha val="100000"/>
                            </a:srgbClr>
                          </a:solidFill>
                          <a:latin typeface="Arial" panose="020B0604020202020204"/>
                          <a:ea typeface="Arial" panose="020B0604020202020204"/>
                          <a:cs typeface="Arial" panose="020B0604020202020204"/>
                        </a:rPr>
                        <a:t>SHINZO</a:t>
                      </a:r>
                      <a:r>
                        <a:rPr sz="12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200" b="1" kern="0" spc="-10" dirty="0">
                          <a:solidFill>
                            <a:srgbClr val="000000">
                              <a:alpha val="100000"/>
                            </a:srgbClr>
                          </a:solidFill>
                          <a:latin typeface="Arial" panose="020B0604020202020204"/>
                          <a:ea typeface="Arial" panose="020B0604020202020204"/>
                          <a:cs typeface="Arial" panose="020B0604020202020204"/>
                        </a:rPr>
                        <a:t>m</a:t>
                      </a:r>
                      <a:endParaRPr sz="12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124" name="textbox 124"/>
          <p:cNvSpPr/>
          <p:nvPr/>
        </p:nvSpPr>
        <p:spPr>
          <a:xfrm>
            <a:off x="584200" y="1088390"/>
            <a:ext cx="6358890" cy="2750820"/>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3000"/>
              </a:lnSpc>
            </a:pPr>
            <a:r>
              <a:rPr sz="2200" b="1" kern="0" spc="20" dirty="0">
                <a:solidFill>
                  <a:srgbClr val="000000">
                    <a:alpha val="100000"/>
                  </a:srgbClr>
                </a:solidFill>
                <a:latin typeface="Arial" panose="020B0604020202020204"/>
                <a:ea typeface="Arial" panose="020B0604020202020204"/>
                <a:cs typeface="Arial" panose="020B0604020202020204"/>
              </a:rPr>
              <a:t>MANUFACTURING</a:t>
            </a:r>
            <a:r>
              <a:rPr sz="2200" b="1" kern="0" spc="550" dirty="0">
                <a:solidFill>
                  <a:srgbClr val="000000">
                    <a:alpha val="100000"/>
                  </a:srgbClr>
                </a:solidFill>
                <a:latin typeface="Arial" panose="020B0604020202020204"/>
                <a:ea typeface="Arial" panose="020B0604020202020204"/>
                <a:cs typeface="Arial" panose="020B0604020202020204"/>
              </a:rPr>
              <a:t> </a:t>
            </a:r>
            <a:r>
              <a:rPr sz="2200" b="1" kern="0" spc="20" dirty="0">
                <a:solidFill>
                  <a:srgbClr val="000000">
                    <a:alpha val="100000"/>
                  </a:srgbClr>
                </a:solidFill>
                <a:latin typeface="Arial" panose="020B0604020202020204"/>
                <a:ea typeface="Arial" panose="020B0604020202020204"/>
                <a:cs typeface="Arial" panose="020B0604020202020204"/>
              </a:rPr>
              <a:t>S</a:t>
            </a:r>
            <a:r>
              <a:rPr sz="2200" b="1" kern="0" spc="10" dirty="0">
                <a:solidFill>
                  <a:srgbClr val="000000">
                    <a:alpha val="100000"/>
                  </a:srgbClr>
                </a:solidFill>
                <a:latin typeface="Arial" panose="020B0604020202020204"/>
                <a:ea typeface="Arial" panose="020B0604020202020204"/>
                <a:cs typeface="Arial" panose="020B0604020202020204"/>
              </a:rPr>
              <a:t>CENE</a:t>
            </a:r>
            <a:endParaRPr sz="2200" dirty="0">
              <a:latin typeface="Arial" panose="020B0604020202020204"/>
              <a:ea typeface="Arial" panose="020B0604020202020204"/>
              <a:cs typeface="Arial" panose="020B0604020202020204"/>
            </a:endParaRPr>
          </a:p>
          <a:p>
            <a:pPr marL="12700" algn="l" rtl="0" eaLnBrk="0">
              <a:lnSpc>
                <a:spcPct val="142000"/>
              </a:lnSpc>
              <a:spcBef>
                <a:spcPts val="985"/>
              </a:spcBef>
            </a:pPr>
            <a:r>
              <a:rPr sz="1200" kern="0" spc="0" dirty="0">
                <a:solidFill>
                  <a:srgbClr val="000000">
                    <a:alpha val="100000"/>
                  </a:srgbClr>
                </a:solidFill>
                <a:latin typeface="Arial" panose="020B0604020202020204"/>
                <a:ea typeface="Arial" panose="020B0604020202020204"/>
                <a:cs typeface="Arial" panose="020B0604020202020204"/>
              </a:rPr>
              <a:t>After years</a:t>
            </a:r>
            <a:r>
              <a:rPr sz="1200" kern="0" spc="8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of technological</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research</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and</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devel</a:t>
            </a:r>
            <a:r>
              <a:rPr sz="1200" kern="0" spc="-10" dirty="0">
                <a:solidFill>
                  <a:srgbClr val="000000">
                    <a:alpha val="100000"/>
                  </a:srgbClr>
                </a:solidFill>
                <a:latin typeface="Arial" panose="020B0604020202020204"/>
                <a:ea typeface="Arial" panose="020B0604020202020204"/>
                <a:cs typeface="Arial" panose="020B0604020202020204"/>
              </a:rPr>
              <a:t>opment</a:t>
            </a:r>
            <a:r>
              <a:rPr sz="1200" kern="0" spc="8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and</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market</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cultivation,it</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has</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currently</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become</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leading</a:t>
            </a:r>
            <a:r>
              <a:rPr sz="1200" kern="0" spc="0" dirty="0">
                <a:solidFill>
                  <a:srgbClr val="000000">
                    <a:alpha val="100000"/>
                  </a:srgbClr>
                </a:solidFill>
                <a:latin typeface="Arial" panose="020B0604020202020204"/>
                <a:ea typeface="Arial" panose="020B0604020202020204"/>
                <a:cs typeface="Arial" panose="020B0604020202020204"/>
              </a:rPr>
              <a:t>   enterprise</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in</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the</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industry</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and</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has</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gradually</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formed</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full-coverage</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product</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series</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including</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mullite</a:t>
            </a:r>
            <a:r>
              <a:rPr sz="1200" kern="0" spc="13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crucible,</a:t>
            </a:r>
            <a:endParaRPr sz="1200" dirty="0">
              <a:latin typeface="Arial" panose="020B0604020202020204"/>
              <a:ea typeface="Arial" panose="020B0604020202020204"/>
              <a:cs typeface="Arial" panose="020B0604020202020204"/>
            </a:endParaRPr>
          </a:p>
          <a:p>
            <a:pPr marL="12700" algn="l" rtl="0" eaLnBrk="0">
              <a:lnSpc>
                <a:spcPts val="1365"/>
              </a:lnSpc>
              <a:spcBef>
                <a:spcPts val="360"/>
              </a:spcBef>
            </a:pPr>
            <a:r>
              <a:rPr sz="1200" kern="0" spc="0" dirty="0">
                <a:solidFill>
                  <a:srgbClr val="000000">
                    <a:alpha val="100000"/>
                  </a:srgbClr>
                </a:solidFill>
                <a:latin typeface="Arial" panose="020B0604020202020204"/>
                <a:ea typeface="Arial" panose="020B0604020202020204"/>
                <a:cs typeface="Arial" panose="020B0604020202020204"/>
              </a:rPr>
              <a:t>corundum  crucible,lithium  iron</a:t>
            </a:r>
            <a:r>
              <a:rPr sz="1200" kern="0" spc="6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phosphate</a:t>
            </a:r>
            <a:r>
              <a:rPr sz="1200" kern="0" spc="5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crucible,graphitization</a:t>
            </a:r>
            <a:r>
              <a:rPr sz="1200" kern="0" spc="6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c</a:t>
            </a:r>
            <a:r>
              <a:rPr sz="1200" kern="0" spc="-10" dirty="0">
                <a:solidFill>
                  <a:srgbClr val="000000">
                    <a:alpha val="100000"/>
                  </a:srgbClr>
                </a:solidFill>
                <a:latin typeface="Arial" panose="020B0604020202020204"/>
                <a:ea typeface="Arial" panose="020B0604020202020204"/>
                <a:cs typeface="Arial" panose="020B0604020202020204"/>
              </a:rPr>
              <a:t>rucibles,etc.</a:t>
            </a:r>
            <a:endParaRPr sz="1200" dirty="0">
              <a:latin typeface="Arial" panose="020B0604020202020204"/>
              <a:ea typeface="Arial" panose="020B0604020202020204"/>
              <a:cs typeface="Arial" panose="020B0604020202020204"/>
            </a:endParaRPr>
          </a:p>
          <a:p>
            <a:pPr marL="12700" algn="l" rtl="0" eaLnBrk="0">
              <a:lnSpc>
                <a:spcPct val="139000"/>
              </a:lnSpc>
              <a:spcBef>
                <a:spcPts val="160"/>
              </a:spcBef>
            </a:pPr>
            <a:r>
              <a:rPr sz="1200" kern="0" spc="0" dirty="0">
                <a:solidFill>
                  <a:srgbClr val="000000">
                    <a:alpha val="100000"/>
                  </a:srgbClr>
                </a:solidFill>
                <a:latin typeface="Arial" panose="020B0604020202020204"/>
                <a:ea typeface="Arial" panose="020B0604020202020204"/>
                <a:cs typeface="Arial" panose="020B0604020202020204"/>
              </a:rPr>
              <a:t>The</a:t>
            </a:r>
            <a:r>
              <a:rPr sz="1200" kern="0" spc="1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graphite</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crucible</a:t>
            </a:r>
            <a:r>
              <a:rPr sz="1200" kern="0" spc="16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produced</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adopt</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the</a:t>
            </a:r>
            <a:r>
              <a:rPr sz="1200" kern="0" spc="17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inte</a:t>
            </a:r>
            <a:r>
              <a:rPr sz="1200" kern="0" spc="-10" dirty="0">
                <a:solidFill>
                  <a:srgbClr val="000000">
                    <a:alpha val="100000"/>
                  </a:srgbClr>
                </a:solidFill>
                <a:latin typeface="Arial" panose="020B0604020202020204"/>
                <a:ea typeface="Arial" panose="020B0604020202020204"/>
                <a:cs typeface="Arial" panose="020B0604020202020204"/>
              </a:rPr>
              <a:t>rnationally</a:t>
            </a:r>
            <a:r>
              <a:rPr sz="1200" kern="0" spc="16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leading</a:t>
            </a:r>
            <a:r>
              <a:rPr sz="1200" kern="0" spc="13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single-die</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compression</a:t>
            </a:r>
            <a:r>
              <a:rPr sz="1200" kern="0" spc="17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molding</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technology.</a:t>
            </a:r>
            <a:r>
              <a:rPr sz="1200" kern="0" spc="0" dirty="0">
                <a:solidFill>
                  <a:srgbClr val="000000">
                    <a:alpha val="100000"/>
                  </a:srgbClr>
                </a:solidFill>
                <a:latin typeface="Arial" panose="020B0604020202020204"/>
                <a:ea typeface="Arial" panose="020B0604020202020204"/>
                <a:cs typeface="Arial" panose="020B0604020202020204"/>
              </a:rPr>
              <a:t>      They</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are</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smooth</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and</a:t>
            </a:r>
            <a:r>
              <a:rPr sz="1200" kern="0" spc="8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flat,with</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n</a:t>
            </a:r>
            <a:r>
              <a:rPr sz="1200" kern="0" spc="-10" dirty="0">
                <a:solidFill>
                  <a:srgbClr val="000000">
                    <a:alpha val="100000"/>
                  </a:srgbClr>
                </a:solidFill>
                <a:latin typeface="Arial" panose="020B0604020202020204"/>
                <a:ea typeface="Arial" panose="020B0604020202020204"/>
                <a:cs typeface="Arial" panose="020B0604020202020204"/>
              </a:rPr>
              <a:t>o</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obvious</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surface</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defects</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and</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no</a:t>
            </a:r>
            <a:r>
              <a:rPr sz="1200" kern="0" spc="1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obvious</a:t>
            </a:r>
            <a:r>
              <a:rPr sz="1200" kern="0" spc="1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granular</a:t>
            </a:r>
            <a:r>
              <a:rPr sz="1200" kern="0" spc="7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feeling.The</a:t>
            </a:r>
            <a:r>
              <a:rPr sz="1200" kern="0" spc="14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products</a:t>
            </a:r>
            <a:r>
              <a:rPr sz="1200" kern="0" spc="15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have</a:t>
            </a:r>
            <a:r>
              <a:rPr sz="1200" kern="0" spc="0" dirty="0">
                <a:solidFill>
                  <a:srgbClr val="000000">
                    <a:alpha val="100000"/>
                  </a:srgbClr>
                </a:solidFill>
                <a:latin typeface="Arial" panose="020B0604020202020204"/>
                <a:ea typeface="Arial" panose="020B0604020202020204"/>
                <a:cs typeface="Arial" panose="020B0604020202020204"/>
              </a:rPr>
              <a:t>     high</a:t>
            </a:r>
            <a:r>
              <a:rPr sz="1200" kern="0" spc="2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purity,excellent</a:t>
            </a:r>
            <a:r>
              <a:rPr sz="1200" kern="0" spc="25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mechanical</a:t>
            </a:r>
            <a:r>
              <a:rPr sz="1200" kern="0" spc="24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properties,strong</a:t>
            </a:r>
            <a:r>
              <a:rPr sz="1200" kern="0" spc="1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temperature</a:t>
            </a:r>
            <a:r>
              <a:rPr sz="1200" kern="0" spc="22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and</a:t>
            </a:r>
            <a:r>
              <a:rPr sz="1200" kern="0" spc="2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corrosion</a:t>
            </a:r>
            <a:r>
              <a:rPr sz="1200" kern="0" spc="24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resistance,outstanding</a:t>
            </a:r>
            <a:r>
              <a:rPr sz="1200" kern="0" spc="21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oxidation</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20" dirty="0">
                <a:solidFill>
                  <a:srgbClr val="000000">
                    <a:alpha val="100000"/>
                  </a:srgbClr>
                </a:solidFill>
                <a:latin typeface="Times New Roman" panose="02020603050405020304"/>
                <a:ea typeface="Times New Roman" panose="02020603050405020304"/>
                <a:cs typeface="Times New Roman" panose="02020603050405020304"/>
              </a:rPr>
              <a:t>resistance,long service life and hi</a:t>
            </a:r>
            <a:r>
              <a:rPr sz="1200" kern="0" spc="-30" dirty="0">
                <a:solidFill>
                  <a:srgbClr val="000000">
                    <a:alpha val="100000"/>
                  </a:srgbClr>
                </a:solidFill>
                <a:latin typeface="Times New Roman" panose="02020603050405020304"/>
                <a:ea typeface="Times New Roman" panose="02020603050405020304"/>
                <a:cs typeface="Times New Roman" panose="02020603050405020304"/>
              </a:rPr>
              <a:t>gh comprehensive cost-performance ratio.</a:t>
            </a:r>
            <a:endParaRPr sz="1200" dirty="0">
              <a:latin typeface="Times New Roman" panose="02020603050405020304"/>
              <a:ea typeface="Times New Roman" panose="02020603050405020304"/>
              <a:cs typeface="Times New Roman" panose="02020603050405020304"/>
            </a:endParaRPr>
          </a:p>
        </p:txBody>
      </p:sp>
      <p:pic>
        <p:nvPicPr>
          <p:cNvPr id="126" name="picture 126"/>
          <p:cNvPicPr>
            <a:picLocks noChangeAspect="1"/>
          </p:cNvPicPr>
          <p:nvPr/>
        </p:nvPicPr>
        <p:blipFill>
          <a:blip r:embed="rId3"/>
          <a:stretch>
            <a:fillRect/>
          </a:stretch>
        </p:blipFill>
        <p:spPr>
          <a:xfrm rot="21600000">
            <a:off x="609612" y="6864394"/>
            <a:ext cx="2743255" cy="1955758"/>
          </a:xfrm>
          <a:prstGeom prst="rect">
            <a:avLst/>
          </a:prstGeom>
        </p:spPr>
      </p:pic>
      <p:pic>
        <p:nvPicPr>
          <p:cNvPr id="128" name="picture 128"/>
          <p:cNvPicPr>
            <a:picLocks noChangeAspect="1"/>
          </p:cNvPicPr>
          <p:nvPr/>
        </p:nvPicPr>
        <p:blipFill>
          <a:blip r:embed="rId4"/>
          <a:stretch>
            <a:fillRect/>
          </a:stretch>
        </p:blipFill>
        <p:spPr>
          <a:xfrm rot="21600000">
            <a:off x="622312" y="4133885"/>
            <a:ext cx="2730554" cy="1943033"/>
          </a:xfrm>
          <a:prstGeom prst="rect">
            <a:avLst/>
          </a:prstGeom>
        </p:spPr>
      </p:pic>
      <p:pic>
        <p:nvPicPr>
          <p:cNvPr id="130" name="picture 130"/>
          <p:cNvPicPr>
            <a:picLocks noChangeAspect="1"/>
          </p:cNvPicPr>
          <p:nvPr/>
        </p:nvPicPr>
        <p:blipFill>
          <a:blip r:embed="rId5"/>
          <a:stretch>
            <a:fillRect/>
          </a:stretch>
        </p:blipFill>
        <p:spPr>
          <a:xfrm rot="21600000">
            <a:off x="5314905" y="6845308"/>
            <a:ext cx="1631982" cy="1968482"/>
          </a:xfrm>
          <a:prstGeom prst="rect">
            <a:avLst/>
          </a:prstGeom>
        </p:spPr>
      </p:pic>
      <p:pic>
        <p:nvPicPr>
          <p:cNvPr id="132" name="picture 132"/>
          <p:cNvPicPr>
            <a:picLocks noChangeAspect="1"/>
          </p:cNvPicPr>
          <p:nvPr/>
        </p:nvPicPr>
        <p:blipFill>
          <a:blip r:embed="rId6"/>
          <a:stretch>
            <a:fillRect/>
          </a:stretch>
        </p:blipFill>
        <p:spPr>
          <a:xfrm rot="21600000">
            <a:off x="3505270" y="6851670"/>
            <a:ext cx="1631831" cy="1955758"/>
          </a:xfrm>
          <a:prstGeom prst="rect">
            <a:avLst/>
          </a:prstGeom>
        </p:spPr>
      </p:pic>
      <p:pic>
        <p:nvPicPr>
          <p:cNvPr id="134" name="picture 134"/>
          <p:cNvPicPr>
            <a:picLocks noChangeAspect="1"/>
          </p:cNvPicPr>
          <p:nvPr/>
        </p:nvPicPr>
        <p:blipFill>
          <a:blip r:embed="rId7"/>
          <a:stretch>
            <a:fillRect/>
          </a:stretch>
        </p:blipFill>
        <p:spPr>
          <a:xfrm rot="21600000">
            <a:off x="5314905" y="4127523"/>
            <a:ext cx="1625632" cy="1955758"/>
          </a:xfrm>
          <a:prstGeom prst="rect">
            <a:avLst/>
          </a:prstGeom>
        </p:spPr>
      </p:pic>
      <p:pic>
        <p:nvPicPr>
          <p:cNvPr id="136" name="picture 136"/>
          <p:cNvPicPr>
            <a:picLocks noChangeAspect="1"/>
          </p:cNvPicPr>
          <p:nvPr/>
        </p:nvPicPr>
        <p:blipFill>
          <a:blip r:embed="rId8"/>
          <a:stretch>
            <a:fillRect/>
          </a:stretch>
        </p:blipFill>
        <p:spPr>
          <a:xfrm rot="21600000">
            <a:off x="3524320" y="4133885"/>
            <a:ext cx="1625481" cy="1949396"/>
          </a:xfrm>
          <a:prstGeom prst="rect">
            <a:avLst/>
          </a:prstGeom>
        </p:spPr>
      </p:pic>
      <p:sp>
        <p:nvSpPr>
          <p:cNvPr id="138" name="textbox 138"/>
          <p:cNvSpPr/>
          <p:nvPr/>
        </p:nvSpPr>
        <p:spPr>
          <a:xfrm>
            <a:off x="8159762" y="1849135"/>
            <a:ext cx="3113404" cy="30352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3000"/>
              </a:lnSpc>
            </a:pPr>
            <a:r>
              <a:rPr sz="2200" b="1" kern="0" spc="10" dirty="0">
                <a:solidFill>
                  <a:srgbClr val="000000">
                    <a:alpha val="100000"/>
                  </a:srgbClr>
                </a:solidFill>
                <a:latin typeface="Arial" panose="020B0604020202020204"/>
                <a:ea typeface="Arial" panose="020B0604020202020204"/>
                <a:cs typeface="Arial" panose="020B0604020202020204"/>
              </a:rPr>
              <a:t>PARTNER</a:t>
            </a:r>
            <a:r>
              <a:rPr sz="2200" b="1" kern="0" spc="290" dirty="0">
                <a:solidFill>
                  <a:srgbClr val="000000">
                    <a:alpha val="100000"/>
                  </a:srgbClr>
                </a:solidFill>
                <a:latin typeface="Arial" panose="020B0604020202020204"/>
                <a:ea typeface="Arial" panose="020B0604020202020204"/>
                <a:cs typeface="Arial" panose="020B0604020202020204"/>
              </a:rPr>
              <a:t> </a:t>
            </a:r>
            <a:r>
              <a:rPr sz="2200" b="1" kern="0" spc="10" dirty="0">
                <a:solidFill>
                  <a:srgbClr val="000000">
                    <a:alpha val="100000"/>
                  </a:srgbClr>
                </a:solidFill>
                <a:latin typeface="Arial" panose="020B0604020202020204"/>
                <a:ea typeface="Arial" panose="020B0604020202020204"/>
                <a:cs typeface="Arial" panose="020B0604020202020204"/>
              </a:rPr>
              <a:t>CUSTOMER</a:t>
            </a:r>
            <a:endParaRPr sz="2200" dirty="0">
              <a:latin typeface="Arial" panose="020B0604020202020204"/>
              <a:ea typeface="Arial" panose="020B0604020202020204"/>
              <a:cs typeface="Arial" panose="020B0604020202020204"/>
            </a:endParaRPr>
          </a:p>
        </p:txBody>
      </p:sp>
      <p:sp>
        <p:nvSpPr>
          <p:cNvPr id="140" name="textbox 140"/>
          <p:cNvSpPr/>
          <p:nvPr/>
        </p:nvSpPr>
        <p:spPr>
          <a:xfrm>
            <a:off x="584211" y="495154"/>
            <a:ext cx="4460240" cy="180339"/>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5000"/>
              </a:lnSpc>
            </a:pPr>
            <a:r>
              <a:rPr sz="1200" kern="0" spc="30" dirty="0">
                <a:solidFill>
                  <a:srgbClr val="000000">
                    <a:alpha val="100000"/>
                  </a:srgbClr>
                </a:solidFill>
                <a:latin typeface="Arial" panose="020B0604020202020204"/>
                <a:ea typeface="Arial" panose="020B0604020202020204"/>
                <a:cs typeface="Arial" panose="020B0604020202020204"/>
              </a:rPr>
              <a:t>IINTEGRITY,KINDNESS,SELF</a:t>
            </a:r>
            <a:r>
              <a:rPr sz="1200" kern="0" spc="20" dirty="0">
                <a:solidFill>
                  <a:srgbClr val="000000">
                    <a:alpha val="100000"/>
                  </a:srgbClr>
                </a:solidFill>
                <a:latin typeface="Arial" panose="020B0604020202020204"/>
                <a:ea typeface="Arial" panose="020B0604020202020204"/>
                <a:cs typeface="Arial" panose="020B0604020202020204"/>
              </a:rPr>
              <a:t>-IMPROVEMENT,INNOVATION</a:t>
            </a:r>
            <a:endParaRPr sz="1200" dirty="0">
              <a:latin typeface="Arial" panose="020B0604020202020204"/>
              <a:ea typeface="Arial" panose="020B0604020202020204"/>
              <a:cs typeface="Arial" panose="020B0604020202020204"/>
            </a:endParaRPr>
          </a:p>
        </p:txBody>
      </p:sp>
      <p:sp>
        <p:nvSpPr>
          <p:cNvPr id="142" name="textbox 142"/>
          <p:cNvSpPr/>
          <p:nvPr/>
        </p:nvSpPr>
        <p:spPr>
          <a:xfrm>
            <a:off x="647713" y="3913533"/>
            <a:ext cx="3297554" cy="18097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5000"/>
              </a:lnSpc>
            </a:pPr>
            <a:r>
              <a:rPr sz="1200" kern="0" spc="0" dirty="0">
                <a:solidFill>
                  <a:srgbClr val="000000">
                    <a:alpha val="100000"/>
                  </a:srgbClr>
                </a:solidFill>
                <a:latin typeface="Arial" panose="020B0604020202020204"/>
                <a:ea typeface="Arial" panose="020B0604020202020204"/>
                <a:cs typeface="Arial" panose="020B0604020202020204"/>
              </a:rPr>
              <a:t>Graphite</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Product</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Production</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Equipme</a:t>
            </a:r>
            <a:r>
              <a:rPr sz="1200" kern="0" spc="-10" dirty="0">
                <a:solidFill>
                  <a:srgbClr val="000000">
                    <a:alpha val="100000"/>
                  </a:srgbClr>
                </a:solidFill>
                <a:latin typeface="Arial" panose="020B0604020202020204"/>
                <a:ea typeface="Arial" panose="020B0604020202020204"/>
                <a:cs typeface="Arial" panose="020B0604020202020204"/>
              </a:rPr>
              <a:t>nt</a:t>
            </a:r>
            <a:r>
              <a:rPr sz="1200" kern="0" spc="9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Display</a:t>
            </a:r>
            <a:endParaRPr sz="1200" dirty="0">
              <a:latin typeface="Arial" panose="020B0604020202020204"/>
              <a:ea typeface="Arial" panose="020B0604020202020204"/>
              <a:cs typeface="Arial" panose="020B0604020202020204"/>
            </a:endParaRPr>
          </a:p>
        </p:txBody>
      </p:sp>
      <p:sp>
        <p:nvSpPr>
          <p:cNvPr id="144" name="textbox 144"/>
          <p:cNvSpPr/>
          <p:nvPr/>
        </p:nvSpPr>
        <p:spPr>
          <a:xfrm>
            <a:off x="704864" y="6639585"/>
            <a:ext cx="3176904" cy="17907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4000"/>
              </a:lnSpc>
            </a:pPr>
            <a:r>
              <a:rPr sz="1200" kern="0" spc="0" dirty="0">
                <a:solidFill>
                  <a:srgbClr val="000000">
                    <a:alpha val="100000"/>
                  </a:srgbClr>
                </a:solidFill>
                <a:latin typeface="Arial" panose="020B0604020202020204"/>
                <a:ea typeface="Arial" panose="020B0604020202020204"/>
                <a:cs typeface="Arial" panose="020B0604020202020204"/>
              </a:rPr>
              <a:t>Mullite</a:t>
            </a:r>
            <a:r>
              <a:rPr sz="1200" kern="0" spc="17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Product</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Production</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Equipment</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Display</a:t>
            </a:r>
            <a:endParaRPr sz="1200" dirty="0">
              <a:latin typeface="Arial" panose="020B0604020202020204"/>
              <a:ea typeface="Arial" panose="020B0604020202020204"/>
              <a:cs typeface="Arial" panose="020B0604020202020204"/>
            </a:endParaRPr>
          </a:p>
        </p:txBody>
      </p:sp>
      <p:sp>
        <p:nvSpPr>
          <p:cNvPr id="146" name="textbox 146"/>
          <p:cNvSpPr/>
          <p:nvPr/>
        </p:nvSpPr>
        <p:spPr>
          <a:xfrm>
            <a:off x="13646120" y="420738"/>
            <a:ext cx="860425" cy="3155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285"/>
              </a:lnSpc>
            </a:pPr>
            <a:r>
              <a:rPr sz="1800" b="1" kern="0" spc="-120" dirty="0">
                <a:solidFill>
                  <a:srgbClr val="000000">
                    <a:alpha val="100000"/>
                  </a:srgbClr>
                </a:solidFill>
                <a:latin typeface="Arial" panose="020B0604020202020204"/>
                <a:ea typeface="Arial" panose="020B0604020202020204"/>
                <a:cs typeface="Arial" panose="020B0604020202020204"/>
              </a:rPr>
              <a:t>ZCX</a:t>
            </a:r>
            <a:r>
              <a:rPr sz="1800" b="1" kern="0" spc="-110" dirty="0">
                <a:solidFill>
                  <a:srgbClr val="000000">
                    <a:alpha val="100000"/>
                  </a:srgbClr>
                </a:solidFill>
                <a:latin typeface="Arial" panose="020B0604020202020204"/>
                <a:ea typeface="Arial" panose="020B0604020202020204"/>
                <a:cs typeface="Arial" panose="020B0604020202020204"/>
              </a:rPr>
              <a:t>C </a:t>
            </a:r>
            <a:r>
              <a:rPr sz="1800" b="1" kern="0" spc="-80" dirty="0">
                <a:solidFill>
                  <a:srgbClr val="000000">
                    <a:alpha val="100000"/>
                  </a:srgbClr>
                </a:solidFill>
                <a:latin typeface="黑体" panose="02010609060101010101" charset="-122"/>
                <a:ea typeface="黑体" panose="02010609060101010101" charset="-122"/>
                <a:cs typeface="黑体" panose="02010609060101010101" charset="-122"/>
              </a:rPr>
              <a:t>盎</a:t>
            </a:r>
            <a:endParaRPr sz="1800" dirty="0">
              <a:latin typeface="黑体" panose="02010609060101010101" charset="-122"/>
              <a:ea typeface="黑体" panose="02010609060101010101" charset="-122"/>
              <a:cs typeface="黑体" panose="02010609060101010101" charset="-122"/>
            </a:endParaRPr>
          </a:p>
        </p:txBody>
      </p:sp>
      <p:pic>
        <p:nvPicPr>
          <p:cNvPr id="148" name="picture 148"/>
          <p:cNvPicPr>
            <a:picLocks noChangeAspect="1"/>
          </p:cNvPicPr>
          <p:nvPr/>
        </p:nvPicPr>
        <p:blipFill>
          <a:blip r:embed="rId9"/>
          <a:stretch>
            <a:fillRect/>
          </a:stretch>
        </p:blipFill>
        <p:spPr>
          <a:xfrm rot="21600000">
            <a:off x="13296862" y="400100"/>
            <a:ext cx="330207" cy="3428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150"/>
          <p:cNvPicPr>
            <a:picLocks noChangeAspect="1"/>
          </p:cNvPicPr>
          <p:nvPr/>
        </p:nvPicPr>
        <p:blipFill>
          <a:blip r:embed="rId1"/>
          <a:stretch>
            <a:fillRect/>
          </a:stretch>
        </p:blipFill>
        <p:spPr>
          <a:xfrm rot="21600000">
            <a:off x="0" y="0"/>
            <a:ext cx="15119350" cy="10261600"/>
          </a:xfrm>
          <a:prstGeom prst="rect">
            <a:avLst/>
          </a:prstGeom>
        </p:spPr>
      </p:pic>
      <p:pic>
        <p:nvPicPr>
          <p:cNvPr id="152" name="picture 152"/>
          <p:cNvPicPr>
            <a:picLocks noChangeAspect="1"/>
          </p:cNvPicPr>
          <p:nvPr/>
        </p:nvPicPr>
        <p:blipFill>
          <a:blip r:embed="rId2"/>
          <a:stretch>
            <a:fillRect/>
          </a:stretch>
        </p:blipFill>
        <p:spPr>
          <a:xfrm rot="21600000">
            <a:off x="8553469" y="1695421"/>
            <a:ext cx="5511758" cy="2698801"/>
          </a:xfrm>
          <a:prstGeom prst="rect">
            <a:avLst/>
          </a:prstGeom>
        </p:spPr>
      </p:pic>
      <p:graphicFrame>
        <p:nvGraphicFramePr>
          <p:cNvPr id="154" name="table 154"/>
          <p:cNvGraphicFramePr>
            <a:graphicFrameLocks noGrp="1"/>
          </p:cNvGraphicFramePr>
          <p:nvPr/>
        </p:nvGraphicFramePr>
        <p:xfrm>
          <a:off x="8188337" y="7064399"/>
          <a:ext cx="6285864" cy="2101850"/>
        </p:xfrm>
        <a:graphic>
          <a:graphicData uri="http://schemas.openxmlformats.org/drawingml/2006/table">
            <a:tbl>
              <a:tblPr/>
              <a:tblGrid>
                <a:gridCol w="1501775"/>
                <a:gridCol w="2640964"/>
                <a:gridCol w="2143125"/>
              </a:tblGrid>
              <a:tr h="307975">
                <a:tc rowSpan="3">
                  <a:txBody>
                    <a:bodyPr/>
                    <a:lstStyle/>
                    <a:p>
                      <a:pPr algn="l" rtl="0" eaLnBrk="0">
                        <a:lnSpc>
                          <a:spcPct val="190000"/>
                        </a:lnSpc>
                      </a:pPr>
                      <a:endParaRPr sz="1000" dirty="0">
                        <a:latin typeface="Arial" panose="020B0604020202020204"/>
                        <a:ea typeface="Arial" panose="020B0604020202020204"/>
                        <a:cs typeface="Arial" panose="020B0604020202020204"/>
                      </a:endParaRPr>
                    </a:p>
                    <a:p>
                      <a:pPr marL="79375" algn="l" rtl="0" eaLnBrk="0">
                        <a:lnSpc>
                          <a:spcPct val="8800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Chemical</a:t>
                      </a:r>
                      <a:endParaRPr sz="1100" dirty="0">
                        <a:latin typeface="宋体" panose="02010600030101010101" pitchFamily="2" charset="-122"/>
                        <a:ea typeface="宋体" panose="02010600030101010101" pitchFamily="2" charset="-122"/>
                        <a:cs typeface="宋体" panose="02010600030101010101" pitchFamily="2" charset="-122"/>
                      </a:endParaRPr>
                    </a:p>
                    <a:p>
                      <a:pPr algn="r" rtl="0" eaLnBrk="0">
                        <a:lnSpc>
                          <a:spcPct val="92000"/>
                        </a:lnSpc>
                        <a:spcBef>
                          <a:spcPts val="10"/>
                        </a:spcBef>
                      </a:pP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Composition(</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pPr>
                      <a:endParaRPr sz="500" dirty="0">
                        <a:latin typeface="Arial" panose="020B0604020202020204"/>
                        <a:ea typeface="Arial" panose="020B0604020202020204"/>
                        <a:cs typeface="Arial" panose="020B0604020202020204"/>
                      </a:endParaRPr>
                    </a:p>
                    <a:p>
                      <a:pPr marL="1028700" algn="l" rtl="0" eaLnBrk="0">
                        <a:lnSpc>
                          <a:spcPct val="99000"/>
                        </a:lnSpc>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SiO</a:t>
                      </a:r>
                      <a:r>
                        <a:rPr sz="1100" kern="0" spc="-20" dirty="0">
                          <a:solidFill>
                            <a:srgbClr val="000000">
                              <a:alpha val="100000"/>
                            </a:srgbClr>
                          </a:solidFill>
                          <a:latin typeface="Calibri" panose="020F0502020204030204"/>
                          <a:ea typeface="Calibri" panose="020F0502020204030204"/>
                          <a:cs typeface="Calibri" panose="020F0502020204030204"/>
                        </a:rPr>
                        <a:t>₂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pPr>
                      <a:endParaRPr sz="600" dirty="0">
                        <a:latin typeface="Arial" panose="020B0604020202020204"/>
                        <a:ea typeface="Arial" panose="020B0604020202020204"/>
                        <a:cs typeface="Arial" panose="020B0604020202020204"/>
                      </a:endParaRPr>
                    </a:p>
                    <a:p>
                      <a:pPr marL="882650" algn="l" rtl="0" eaLnBrk="0">
                        <a:lnSpc>
                          <a:spcPts val="142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18-27</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21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4000"/>
                        </a:lnSpc>
                      </a:pPr>
                      <a:endParaRPr sz="400" dirty="0">
                        <a:latin typeface="Arial" panose="020B0604020202020204"/>
                        <a:ea typeface="Arial" panose="020B0604020202020204"/>
                        <a:cs typeface="Arial" panose="020B0604020202020204"/>
                      </a:endParaRPr>
                    </a:p>
                    <a:p>
                      <a:pPr marL="952500" algn="l" rtl="0" eaLnBrk="0">
                        <a:lnSpc>
                          <a:spcPct val="98000"/>
                        </a:lnSpc>
                        <a:spcBef>
                          <a:spcPts val="0"/>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Al</a:t>
                      </a:r>
                      <a:r>
                        <a:rPr sz="1100" kern="0" spc="-10" dirty="0">
                          <a:solidFill>
                            <a:srgbClr val="000000">
                              <a:alpha val="100000"/>
                            </a:srgbClr>
                          </a:solidFill>
                          <a:latin typeface="Calibri" panose="020F0502020204030204"/>
                          <a:ea typeface="Calibri" panose="020F0502020204030204"/>
                          <a:cs typeface="Calibri" panose="020F0502020204030204"/>
                        </a:rPr>
                        <a:t>₂</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1100" kern="0" spc="-10" dirty="0">
                          <a:solidFill>
                            <a:srgbClr val="000000">
                              <a:alpha val="100000"/>
                            </a:srgbClr>
                          </a:solidFill>
                          <a:latin typeface="Calibri" panose="020F0502020204030204"/>
                          <a:ea typeface="Calibri" panose="020F0502020204030204"/>
                          <a:cs typeface="Calibri" panose="020F0502020204030204"/>
                        </a:rPr>
                        <a:t>₃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882650" algn="l" rtl="0" eaLnBrk="0">
                        <a:lnSpc>
                          <a:spcPts val="142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55-65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48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500" dirty="0">
                        <a:latin typeface="Arial" panose="020B0604020202020204"/>
                        <a:ea typeface="Arial" panose="020B0604020202020204"/>
                        <a:cs typeface="Arial" panose="020B0604020202020204"/>
                      </a:endParaRPr>
                    </a:p>
                    <a:p>
                      <a:pPr marL="1098550" algn="l" rtl="0" eaLnBrk="0">
                        <a:lnSpc>
                          <a:spcPct val="96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MgO</a:t>
                      </a:r>
                      <a:r>
                        <a:rPr sz="1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5000"/>
                        </a:lnSpc>
                      </a:pPr>
                      <a:endParaRPr sz="600" dirty="0">
                        <a:latin typeface="Arial" panose="020B0604020202020204"/>
                        <a:ea typeface="Arial" panose="020B0604020202020204"/>
                        <a:cs typeface="Arial" panose="020B0604020202020204"/>
                      </a:endParaRPr>
                    </a:p>
                    <a:p>
                      <a:pPr marL="850900" algn="l" rtl="0" eaLnBrk="0">
                        <a:lnSpc>
                          <a:spcPts val="1415"/>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5.5-12</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4800">
                <a:tc rowSpan="4">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79375" algn="l" rtl="0" eaLnBrk="0">
                        <a:lnSpc>
                          <a:spcPct val="9600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Physical Properties</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500" dirty="0">
                        <a:latin typeface="Arial" panose="020B0604020202020204"/>
                        <a:ea typeface="Arial" panose="020B0604020202020204"/>
                        <a:cs typeface="Arial" panose="020B0604020202020204"/>
                      </a:endParaRPr>
                    </a:p>
                    <a:p>
                      <a:pPr marL="914400" algn="l" rtl="0" eaLnBrk="0">
                        <a:lnSpc>
                          <a:spcPct val="97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Porosity</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5000"/>
                        </a:lnSpc>
                      </a:pPr>
                      <a:endParaRPr sz="600" dirty="0">
                        <a:latin typeface="Arial" panose="020B0604020202020204"/>
                        <a:ea typeface="Arial" panose="020B0604020202020204"/>
                        <a:cs typeface="Arial" panose="020B0604020202020204"/>
                      </a:endParaRPr>
                    </a:p>
                    <a:p>
                      <a:pPr marL="736600" algn="l" rtl="0" eaLnBrk="0">
                        <a:lnSpc>
                          <a:spcPts val="1415"/>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21.5-26.5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21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8000"/>
                        </a:lnSpc>
                      </a:pPr>
                      <a:endParaRPr sz="400" dirty="0">
                        <a:latin typeface="Arial" panose="020B0604020202020204"/>
                        <a:ea typeface="Arial" panose="020B0604020202020204"/>
                        <a:cs typeface="Arial" panose="020B0604020202020204"/>
                      </a:endParaRPr>
                    </a:p>
                    <a:p>
                      <a:pPr marL="158750" algn="l" rtl="0" eaLnBrk="0">
                        <a:lnSpc>
                          <a:spcPct val="96000"/>
                        </a:lnSpc>
                        <a:spcBef>
                          <a:spcPts val="0"/>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Water</a:t>
                      </a:r>
                      <a:r>
                        <a:rPr sz="1100" kern="0" spc="2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Absorption</a:t>
                      </a:r>
                      <a:r>
                        <a:rPr sz="1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74700" algn="l" rtl="0" eaLnBrk="0">
                        <a:lnSpc>
                          <a:spcPts val="1415"/>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8.5-13.5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48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500" dirty="0">
                        <a:latin typeface="Arial" panose="020B0604020202020204"/>
                        <a:ea typeface="Arial" panose="020B0604020202020204"/>
                        <a:cs typeface="Arial" panose="020B0604020202020204"/>
                      </a:endParaRPr>
                    </a:p>
                    <a:p>
                      <a:pPr marL="698500" algn="l" rtl="0" eaLnBrk="0">
                        <a:lnSpc>
                          <a:spcPct val="9600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Flexural Strength</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500" dirty="0">
                        <a:latin typeface="Arial" panose="020B0604020202020204"/>
                        <a:ea typeface="Arial" panose="020B0604020202020204"/>
                        <a:cs typeface="Arial" panose="020B0604020202020204"/>
                      </a:endParaRPr>
                    </a:p>
                    <a:p>
                      <a:pPr marL="812800" algn="l" rtl="0" eaLnBrk="0">
                        <a:lnSpc>
                          <a:spcPct val="96000"/>
                        </a:lnSpc>
                        <a:spcBef>
                          <a:spcPts val="0"/>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9-10</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Mpa</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5275">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6000"/>
                        </a:lnSpc>
                      </a:pPr>
                      <a:endParaRPr sz="400" dirty="0">
                        <a:latin typeface="Arial" panose="020B0604020202020204"/>
                        <a:ea typeface="Arial" panose="020B0604020202020204"/>
                        <a:cs typeface="Arial" panose="020B0604020202020204"/>
                      </a:endParaRPr>
                    </a:p>
                    <a:p>
                      <a:pPr marL="590550" algn="l" rtl="0" eaLnBrk="0">
                        <a:lnSpc>
                          <a:spcPct val="96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Bulk</a:t>
                      </a:r>
                      <a:r>
                        <a:rPr sz="11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Density</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cm</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³)</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4000"/>
                        </a:lnSpc>
                      </a:pPr>
                      <a:endParaRPr sz="500" dirty="0">
                        <a:latin typeface="Arial" panose="020B0604020202020204"/>
                        <a:ea typeface="Arial" panose="020B0604020202020204"/>
                        <a:cs typeface="Arial" panose="020B0604020202020204"/>
                      </a:endParaRPr>
                    </a:p>
                    <a:p>
                      <a:pPr marL="628650" algn="l" rtl="0" eaLnBrk="0">
                        <a:lnSpc>
                          <a:spcPts val="133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2.1-2.4/</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cm</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³</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56" name="picture 156"/>
          <p:cNvPicPr>
            <a:picLocks noChangeAspect="1"/>
          </p:cNvPicPr>
          <p:nvPr/>
        </p:nvPicPr>
        <p:blipFill>
          <a:blip r:embed="rId3"/>
          <a:stretch>
            <a:fillRect/>
          </a:stretch>
        </p:blipFill>
        <p:spPr>
          <a:xfrm rot="21600000">
            <a:off x="584211" y="3783319"/>
            <a:ext cx="2044740" cy="1511328"/>
          </a:xfrm>
          <a:prstGeom prst="rect">
            <a:avLst/>
          </a:prstGeom>
        </p:spPr>
      </p:pic>
      <p:pic>
        <p:nvPicPr>
          <p:cNvPr id="158" name="picture 158"/>
          <p:cNvPicPr>
            <a:picLocks noChangeAspect="1"/>
          </p:cNvPicPr>
          <p:nvPr/>
        </p:nvPicPr>
        <p:blipFill>
          <a:blip r:embed="rId4"/>
          <a:stretch>
            <a:fillRect/>
          </a:stretch>
        </p:blipFill>
        <p:spPr>
          <a:xfrm rot="21600000">
            <a:off x="2743255" y="3818903"/>
            <a:ext cx="2038239" cy="1498604"/>
          </a:xfrm>
          <a:prstGeom prst="rect">
            <a:avLst/>
          </a:prstGeom>
        </p:spPr>
      </p:pic>
      <p:pic>
        <p:nvPicPr>
          <p:cNvPr id="160" name="picture 160"/>
          <p:cNvPicPr>
            <a:picLocks noChangeAspect="1"/>
          </p:cNvPicPr>
          <p:nvPr/>
        </p:nvPicPr>
        <p:blipFill>
          <a:blip r:embed="rId5"/>
          <a:stretch>
            <a:fillRect/>
          </a:stretch>
        </p:blipFill>
        <p:spPr>
          <a:xfrm rot="21600000">
            <a:off x="4895796" y="3818890"/>
            <a:ext cx="2051091" cy="1511328"/>
          </a:xfrm>
          <a:prstGeom prst="rect">
            <a:avLst/>
          </a:prstGeom>
        </p:spPr>
      </p:pic>
      <p:sp>
        <p:nvSpPr>
          <p:cNvPr id="162" name="textbox 162"/>
          <p:cNvSpPr/>
          <p:nvPr/>
        </p:nvSpPr>
        <p:spPr>
          <a:xfrm>
            <a:off x="635012" y="1821172"/>
            <a:ext cx="6923405" cy="1884045"/>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46050" indent="-133350" algn="l" rtl="0" eaLnBrk="0">
              <a:lnSpc>
                <a:spcPct val="147000"/>
              </a:lnSpc>
            </a:pPr>
            <a:r>
              <a:rPr sz="1000" kern="0" spc="20" dirty="0">
                <a:solidFill>
                  <a:srgbClr val="000000">
                    <a:alpha val="100000"/>
                  </a:srgbClr>
                </a:solidFill>
                <a:latin typeface="Arial" panose="020B0604020202020204"/>
                <a:ea typeface="Arial" panose="020B0604020202020204"/>
                <a:cs typeface="Arial" panose="020B0604020202020204"/>
              </a:rPr>
              <a:t>● Application fields:Cathode ternary materials,NCA/NCM/LCO/LMO,electronic ceramics,rare-eart</a:t>
            </a:r>
            <a:r>
              <a:rPr sz="1000" kern="0" spc="10" dirty="0">
                <a:solidFill>
                  <a:srgbClr val="000000">
                    <a:alpha val="100000"/>
                  </a:srgbClr>
                </a:solidFill>
                <a:latin typeface="Arial" panose="020B0604020202020204"/>
                <a:ea typeface="Arial" panose="020B0604020202020204"/>
                <a:cs typeface="Arial" panose="020B0604020202020204"/>
              </a:rPr>
              <a:t>h materials,magnetic</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materials</a:t>
            </a:r>
            <a:endParaRPr sz="1000" dirty="0">
              <a:latin typeface="Arial" panose="020B0604020202020204"/>
              <a:ea typeface="Arial" panose="020B0604020202020204"/>
              <a:cs typeface="Arial" panose="020B0604020202020204"/>
            </a:endParaRPr>
          </a:p>
          <a:p>
            <a:pPr marL="12700" algn="l" rtl="0" eaLnBrk="0">
              <a:lnSpc>
                <a:spcPts val="1430"/>
              </a:lnSpc>
              <a:spcBef>
                <a:spcPts val="395"/>
              </a:spcBef>
            </a:pPr>
            <a:r>
              <a:rPr sz="1000" kern="0" spc="60" dirty="0">
                <a:solidFill>
                  <a:srgbClr val="C0403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370" dirty="0">
                <a:solidFill>
                  <a:srgbClr val="C0403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Arial" panose="020B0604020202020204"/>
                <a:ea typeface="Arial" panose="020B0604020202020204"/>
                <a:cs typeface="Arial" panose="020B0604020202020204"/>
              </a:rPr>
              <a:t>Applicable</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temperature</a:t>
            </a:r>
            <a:r>
              <a:rPr sz="1000" kern="0" spc="60" dirty="0">
                <a:solidFill>
                  <a:srgbClr val="000000">
                    <a:alpha val="100000"/>
                  </a:srgbClr>
                </a:solidFill>
                <a:latin typeface="Arial" panose="020B0604020202020204"/>
                <a:ea typeface="Arial" panose="020B0604020202020204"/>
                <a:cs typeface="Arial" panose="020B0604020202020204"/>
              </a:rPr>
              <a:t>:900</a:t>
            </a:r>
            <a:r>
              <a:rPr sz="1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60" dirty="0">
                <a:solidFill>
                  <a:srgbClr val="000000">
                    <a:alpha val="100000"/>
                  </a:srgbClr>
                </a:solidFill>
                <a:latin typeface="Arial" panose="020B0604020202020204"/>
                <a:ea typeface="Arial" panose="020B0604020202020204"/>
                <a:cs typeface="Arial" panose="020B0604020202020204"/>
              </a:rPr>
              <a:t>-15</a:t>
            </a:r>
            <a:r>
              <a:rPr sz="1000" kern="0" spc="50" dirty="0">
                <a:solidFill>
                  <a:srgbClr val="000000">
                    <a:alpha val="100000"/>
                  </a:srgbClr>
                </a:solidFill>
                <a:latin typeface="Arial" panose="020B0604020202020204"/>
                <a:ea typeface="Arial" panose="020B0604020202020204"/>
                <a:cs typeface="Arial" panose="020B0604020202020204"/>
              </a:rPr>
              <a:t>00</a:t>
            </a:r>
            <a:r>
              <a:rPr sz="1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0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1430"/>
              </a:lnSpc>
              <a:spcBef>
                <a:spcPts val="160"/>
              </a:spcBef>
            </a:pPr>
            <a:r>
              <a:rPr sz="1000" kern="0" spc="20" dirty="0">
                <a:solidFill>
                  <a:srgbClr val="000000">
                    <a:alpha val="100000"/>
                  </a:srgbClr>
                </a:solidFill>
                <a:latin typeface="Arial" panose="020B0604020202020204"/>
                <a:ea typeface="Arial" panose="020B0604020202020204"/>
                <a:cs typeface="Arial" panose="020B0604020202020204"/>
              </a:rPr>
              <a:t>●</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Product features:1.It has excellent corrosion-resistance,i</a:t>
            </a:r>
            <a:r>
              <a:rPr sz="1000" kern="0" spc="10" dirty="0">
                <a:solidFill>
                  <a:srgbClr val="000000">
                    <a:alpha val="100000"/>
                  </a:srgbClr>
                </a:solidFill>
                <a:latin typeface="Arial" panose="020B0604020202020204"/>
                <a:ea typeface="Arial" panose="020B0604020202020204"/>
                <a:cs typeface="Arial" panose="020B0604020202020204"/>
              </a:rPr>
              <a:t>s not easy</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to</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powder</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or</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peel</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off,and</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has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long</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service</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life.</a:t>
            </a:r>
            <a:endParaRPr sz="1000" dirty="0">
              <a:latin typeface="Arial" panose="020B0604020202020204"/>
              <a:ea typeface="Arial" panose="020B0604020202020204"/>
              <a:cs typeface="Arial" panose="020B0604020202020204"/>
            </a:endParaRPr>
          </a:p>
          <a:p>
            <a:pPr marL="152400" indent="996950" algn="l" rtl="0" eaLnBrk="0">
              <a:lnSpc>
                <a:spcPct val="136000"/>
              </a:lnSpc>
              <a:spcBef>
                <a:spcPts val="315"/>
              </a:spcBef>
            </a:pPr>
            <a:r>
              <a:rPr sz="1000" kern="0" spc="20" dirty="0">
                <a:solidFill>
                  <a:srgbClr val="000000">
                    <a:alpha val="100000"/>
                  </a:srgbClr>
                </a:solidFill>
                <a:latin typeface="Arial" panose="020B0604020202020204"/>
                <a:ea typeface="Arial" panose="020B0604020202020204"/>
                <a:cs typeface="Arial" panose="020B0604020202020204"/>
              </a:rPr>
              <a:t>2.It has exce</a:t>
            </a:r>
            <a:r>
              <a:rPr sz="1000" kern="0" spc="10" dirty="0">
                <a:solidFill>
                  <a:srgbClr val="000000">
                    <a:alpha val="100000"/>
                  </a:srgbClr>
                </a:solidFill>
                <a:latin typeface="Arial" panose="020B0604020202020204"/>
                <a:ea typeface="Arial" panose="020B0604020202020204"/>
                <a:cs typeface="Arial" panose="020B0604020202020204"/>
              </a:rPr>
              <a:t>llent thermal-vibration resistance and flexural strength,does</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not</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deform</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or</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crack</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in</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kiln,and has a</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high</a:t>
            </a:r>
            <a:r>
              <a:rPr sz="1000" kern="0" spc="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turnover times.</a:t>
            </a:r>
            <a:endParaRPr sz="1000" dirty="0">
              <a:latin typeface="Arial" panose="020B0604020202020204"/>
              <a:ea typeface="Arial" panose="020B0604020202020204"/>
              <a:cs typeface="Arial" panose="020B0604020202020204"/>
            </a:endParaRPr>
          </a:p>
          <a:p>
            <a:pPr marL="1149350" algn="l" rtl="0" eaLnBrk="0">
              <a:lnSpc>
                <a:spcPts val="1430"/>
              </a:lnSpc>
              <a:spcBef>
                <a:spcPts val="290"/>
              </a:spcBef>
            </a:pPr>
            <a:r>
              <a:rPr sz="1000" kern="0" spc="20" dirty="0">
                <a:solidFill>
                  <a:srgbClr val="000000">
                    <a:alpha val="100000"/>
                  </a:srgbClr>
                </a:solidFill>
                <a:latin typeface="Arial" panose="020B0604020202020204"/>
                <a:ea typeface="Arial" panose="020B0604020202020204"/>
                <a:cs typeface="Arial" panose="020B0604020202020204"/>
              </a:rPr>
              <a:t>3.High product consi</a:t>
            </a:r>
            <a:r>
              <a:rPr sz="1000" kern="0" spc="10" dirty="0">
                <a:solidFill>
                  <a:srgbClr val="000000">
                    <a:alpha val="100000"/>
                  </a:srgbClr>
                </a:solidFill>
                <a:latin typeface="Arial" panose="020B0604020202020204"/>
                <a:ea typeface="Arial" panose="020B0604020202020204"/>
                <a:cs typeface="Arial" panose="020B0604020202020204"/>
              </a:rPr>
              <a:t>stency and stable operation on</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automated</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equipment.</a:t>
            </a:r>
            <a:endParaRPr sz="1000" dirty="0">
              <a:latin typeface="Arial" panose="020B0604020202020204"/>
              <a:ea typeface="Arial" panose="020B0604020202020204"/>
              <a:cs typeface="Arial" panose="020B0604020202020204"/>
            </a:endParaRPr>
          </a:p>
          <a:p>
            <a:pPr algn="l" rtl="0" eaLnBrk="0">
              <a:lnSpc>
                <a:spcPct val="100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149350" algn="l" rtl="0" eaLnBrk="0">
              <a:lnSpc>
                <a:spcPts val="1430"/>
              </a:lnSpc>
            </a:pPr>
            <a:r>
              <a:rPr sz="1000" kern="0" spc="20" dirty="0">
                <a:solidFill>
                  <a:srgbClr val="000000">
                    <a:alpha val="100000"/>
                  </a:srgbClr>
                </a:solidFill>
                <a:latin typeface="Arial" panose="020B0604020202020204"/>
                <a:ea typeface="Arial" panose="020B0604020202020204"/>
                <a:cs typeface="Arial" panose="020B0604020202020204"/>
              </a:rPr>
              <a:t>4.Smooth appearance without impurities,dust,and extremely low magnetic</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substance</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content.</a:t>
            </a:r>
            <a:endParaRPr sz="1000" dirty="0">
              <a:latin typeface="Arial" panose="020B0604020202020204"/>
              <a:ea typeface="Arial" panose="020B0604020202020204"/>
              <a:cs typeface="Arial" panose="020B0604020202020204"/>
            </a:endParaRPr>
          </a:p>
        </p:txBody>
      </p:sp>
      <p:graphicFrame>
        <p:nvGraphicFramePr>
          <p:cNvPr id="164" name="table 164"/>
          <p:cNvGraphicFramePr>
            <a:graphicFrameLocks noGrp="1"/>
          </p:cNvGraphicFramePr>
          <p:nvPr/>
        </p:nvGraphicFramePr>
        <p:xfrm>
          <a:off x="8188337" y="5095916"/>
          <a:ext cx="6279515" cy="1847215"/>
        </p:xfrm>
        <a:graphic>
          <a:graphicData uri="http://schemas.openxmlformats.org/drawingml/2006/table">
            <a:tbl>
              <a:tblPr/>
              <a:tblGrid>
                <a:gridCol w="739775"/>
                <a:gridCol w="736600"/>
                <a:gridCol w="736600"/>
                <a:gridCol w="723900"/>
                <a:gridCol w="735965"/>
                <a:gridCol w="431800"/>
                <a:gridCol w="1016000"/>
                <a:gridCol w="1158875"/>
              </a:tblGrid>
              <a:tr h="193675">
                <a:tc gridSpan="8">
                  <a:txBody>
                    <a:bodyPr/>
                    <a:lstStyle/>
                    <a:p>
                      <a:pPr algn="l" rtl="0" eaLnBrk="0">
                        <a:lnSpc>
                          <a:spcPct val="111000"/>
                        </a:lnSpc>
                      </a:pPr>
                      <a:endParaRPr sz="300" dirty="0">
                        <a:latin typeface="Arial" panose="020B0604020202020204"/>
                        <a:ea typeface="Arial" panose="020B0604020202020204"/>
                        <a:cs typeface="Arial" panose="020B0604020202020204"/>
                      </a:endParaRPr>
                    </a:p>
                    <a:p>
                      <a:pPr marL="2555875" algn="l" rtl="0" eaLnBrk="0">
                        <a:lnSpc>
                          <a:spcPct val="82000"/>
                        </a:lnSpc>
                        <a:spcBef>
                          <a:spcPts val="5"/>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Specification</a:t>
                      </a:r>
                      <a:r>
                        <a:rPr sz="10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Parameters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a:txBody>
                    <a:bodyPr/>
                    <a:lstStyle/>
                    <a:p>
                      <a:pPr algn="l" rtl="0" eaLnBrk="0">
                        <a:lnSpc>
                          <a:spcPct val="125000"/>
                        </a:lnSpc>
                      </a:pPr>
                      <a:endParaRPr sz="300" dirty="0">
                        <a:latin typeface="Arial" panose="020B0604020202020204"/>
                        <a:ea typeface="Arial" panose="020B0604020202020204"/>
                        <a:cs typeface="Arial" panose="020B0604020202020204"/>
                      </a:endParaRPr>
                    </a:p>
                    <a:p>
                      <a:pPr marL="303530" algn="l" rtl="0" eaLnBrk="0">
                        <a:lnSpc>
                          <a:spcPct val="75000"/>
                        </a:lnSpc>
                      </a:pPr>
                      <a:r>
                        <a:rPr sz="1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A1</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8000"/>
                        </a:lnSpc>
                      </a:pPr>
                      <a:endParaRPr sz="300" dirty="0">
                        <a:latin typeface="Arial" panose="020B0604020202020204"/>
                        <a:ea typeface="Arial" panose="020B0604020202020204"/>
                        <a:cs typeface="Arial" panose="020B0604020202020204"/>
                      </a:endParaRPr>
                    </a:p>
                    <a:p>
                      <a:pPr marL="300355" algn="l" rtl="0" eaLnBrk="0">
                        <a:lnSpc>
                          <a:spcPct val="74000"/>
                        </a:lnSpc>
                        <a:spcBef>
                          <a:spcPts val="0"/>
                        </a:spcBef>
                      </a:pPr>
                      <a:r>
                        <a:rPr sz="10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B1</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8000"/>
                        </a:lnSpc>
                      </a:pPr>
                      <a:endParaRPr sz="300" dirty="0">
                        <a:latin typeface="Arial" panose="020B0604020202020204"/>
                        <a:ea typeface="Arial" panose="020B0604020202020204"/>
                        <a:cs typeface="Arial" panose="020B0604020202020204"/>
                      </a:endParaRPr>
                    </a:p>
                    <a:p>
                      <a:pPr marL="300355" algn="l" rtl="0" eaLnBrk="0">
                        <a:lnSpc>
                          <a:spcPct val="74000"/>
                        </a:lnSpc>
                        <a:spcBef>
                          <a:spcPts val="0"/>
                        </a:spcBef>
                      </a:pPr>
                      <a:r>
                        <a:rPr sz="10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H1</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8000"/>
                        </a:lnSpc>
                      </a:pPr>
                      <a:endParaRPr sz="300" dirty="0">
                        <a:latin typeface="Arial" panose="020B0604020202020204"/>
                        <a:ea typeface="Arial" panose="020B0604020202020204"/>
                        <a:cs typeface="Arial" panose="020B0604020202020204"/>
                      </a:endParaRPr>
                    </a:p>
                    <a:p>
                      <a:pPr marL="294005" algn="l" rtl="0" eaLnBrk="0">
                        <a:lnSpc>
                          <a:spcPct val="74000"/>
                        </a:lnSpc>
                        <a:spcBef>
                          <a:spcPts val="0"/>
                        </a:spcBef>
                      </a:pPr>
                      <a:r>
                        <a:rPr sz="10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5000"/>
                        </a:lnSpc>
                      </a:pPr>
                      <a:endParaRPr sz="300" dirty="0">
                        <a:latin typeface="Arial" panose="020B0604020202020204"/>
                        <a:ea typeface="Arial" panose="020B0604020202020204"/>
                        <a:cs typeface="Arial" panose="020B0604020202020204"/>
                      </a:endParaRPr>
                    </a:p>
                    <a:p>
                      <a:pPr marL="299720" algn="l" rtl="0" eaLnBrk="0">
                        <a:lnSpc>
                          <a:spcPct val="75000"/>
                        </a:lnSpc>
                      </a:pPr>
                      <a:r>
                        <a:rPr sz="1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5000"/>
                        </a:lnSpc>
                      </a:pPr>
                      <a:endParaRPr sz="300" dirty="0">
                        <a:latin typeface="Arial" panose="020B0604020202020204"/>
                        <a:ea typeface="Arial" panose="020B0604020202020204"/>
                        <a:cs typeface="Arial" panose="020B0604020202020204"/>
                      </a:endParaRPr>
                    </a:p>
                    <a:p>
                      <a:pPr marL="147955" algn="l" rtl="0" eaLnBrk="0">
                        <a:lnSpc>
                          <a:spcPct val="75000"/>
                        </a:lnSpc>
                      </a:pPr>
                      <a:r>
                        <a:rPr sz="1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A4</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336550" algn="l" rtl="0" eaLnBrk="0">
                        <a:lnSpc>
                          <a:spcPct val="88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Other</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49000"/>
                        </a:lnSpc>
                      </a:pPr>
                      <a:endParaRPr sz="100" dirty="0">
                        <a:latin typeface="Arial" panose="020B0604020202020204"/>
                        <a:ea typeface="Arial" panose="020B0604020202020204"/>
                        <a:cs typeface="Arial" panose="020B0604020202020204"/>
                      </a:endParaRPr>
                    </a:p>
                    <a:p>
                      <a:pPr marL="387350" algn="l" rtl="0" eaLnBrk="0">
                        <a:lnSpc>
                          <a:spcPct val="97000"/>
                        </a:lnSpc>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Graphic.</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rowSpan="8">
                  <a:txBody>
                    <a:bodyPr/>
                    <a:lstStyle/>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1000"/>
                        </a:lnSpc>
                      </a:pPr>
                      <a:endParaRPr sz="1000" dirty="0">
                        <a:latin typeface="Arial" panose="020B0604020202020204"/>
                        <a:ea typeface="Arial" panose="020B0604020202020204"/>
                        <a:cs typeface="Arial" panose="020B0604020202020204"/>
                      </a:endParaRPr>
                    </a:p>
                    <a:p>
                      <a:pPr marL="269875" algn="l" rtl="0" eaLnBrk="0">
                        <a:lnSpc>
                          <a:spcPts val="1295"/>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1000" dirty="0">
                        <a:latin typeface="宋体" panose="02010600030101010101" pitchFamily="2" charset="-122"/>
                        <a:ea typeface="宋体" panose="02010600030101010101" pitchFamily="2" charset="-122"/>
                        <a:cs typeface="宋体" panose="02010600030101010101" pitchFamily="2" charset="-122"/>
                      </a:endParaRPr>
                    </a:p>
                    <a:p>
                      <a:pPr marL="269875" algn="l" rtl="0" eaLnBrk="0">
                        <a:lnSpc>
                          <a:spcPts val="1250"/>
                        </a:lnSpc>
                        <a:spcBef>
                          <a:spcPts val="20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1000" dirty="0">
                        <a:latin typeface="宋体" panose="02010600030101010101" pitchFamily="2" charset="-122"/>
                        <a:ea typeface="宋体" panose="02010600030101010101" pitchFamily="2" charset="-122"/>
                        <a:cs typeface="宋体" panose="02010600030101010101" pitchFamily="2" charset="-122"/>
                      </a:endParaRPr>
                    </a:p>
                    <a:p>
                      <a:pPr marL="269875" algn="l" rtl="0" eaLnBrk="0">
                        <a:lnSpc>
                          <a:spcPts val="1295"/>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1000" dirty="0">
                        <a:latin typeface="宋体" panose="02010600030101010101" pitchFamily="2" charset="-122"/>
                        <a:ea typeface="宋体" panose="02010600030101010101" pitchFamily="2" charset="-122"/>
                        <a:cs typeface="宋体" panose="02010600030101010101" pitchFamily="2" charset="-122"/>
                      </a:endParaRPr>
                    </a:p>
                    <a:p>
                      <a:pPr marL="238125" algn="l" rtl="0" eaLnBrk="0">
                        <a:lnSpc>
                          <a:spcPts val="1295"/>
                        </a:lnSpc>
                        <a:spcBef>
                          <a:spcPts val="15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3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66700" algn="l" rtl="0" eaLnBrk="0">
                        <a:lnSpc>
                          <a:spcPts val="1295"/>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1000" dirty="0">
                        <a:latin typeface="宋体" panose="02010600030101010101" pitchFamily="2" charset="-122"/>
                        <a:ea typeface="宋体" panose="02010600030101010101" pitchFamily="2" charset="-122"/>
                        <a:cs typeface="宋体" panose="02010600030101010101" pitchFamily="2" charset="-122"/>
                      </a:endParaRPr>
                    </a:p>
                    <a:p>
                      <a:pPr marL="266700" algn="l" rtl="0" eaLnBrk="0">
                        <a:lnSpc>
                          <a:spcPts val="1250"/>
                        </a:lnSpc>
                        <a:spcBef>
                          <a:spcPts val="20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1000" dirty="0">
                        <a:latin typeface="宋体" panose="02010600030101010101" pitchFamily="2" charset="-122"/>
                        <a:ea typeface="宋体" panose="02010600030101010101" pitchFamily="2" charset="-122"/>
                        <a:cs typeface="宋体" panose="02010600030101010101" pitchFamily="2" charset="-122"/>
                      </a:endParaRPr>
                    </a:p>
                    <a:p>
                      <a:pPr marL="228600" algn="l" rtl="0" eaLnBrk="0">
                        <a:lnSpc>
                          <a:spcPts val="1295"/>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1000" dirty="0">
                        <a:latin typeface="宋体" panose="02010600030101010101" pitchFamily="2" charset="-122"/>
                        <a:ea typeface="宋体" panose="02010600030101010101" pitchFamily="2" charset="-122"/>
                        <a:cs typeface="宋体" panose="02010600030101010101" pitchFamily="2" charset="-122"/>
                      </a:endParaRPr>
                    </a:p>
                    <a:p>
                      <a:pPr marL="266700" algn="l" rtl="0" eaLnBrk="0">
                        <a:lnSpc>
                          <a:spcPts val="1295"/>
                        </a:lnSpc>
                        <a:spcBef>
                          <a:spcPts val="10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98450" algn="l" rtl="0" eaLnBrk="0">
                        <a:lnSpc>
                          <a:spcPct val="92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94005" algn="l" rtl="0" eaLnBrk="0">
                        <a:lnSpc>
                          <a:spcPct val="92000"/>
                        </a:lnSpc>
                        <a:spcBef>
                          <a:spcPts val="0"/>
                        </a:spcBef>
                      </a:pPr>
                      <a:r>
                        <a:rPr sz="1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67970" algn="l" rtl="0" eaLnBrk="0">
                        <a:lnSpc>
                          <a:spcPct val="92000"/>
                        </a:lnSpc>
                        <a:spcBef>
                          <a:spcPts val="0"/>
                        </a:spcBef>
                      </a:pPr>
                      <a:r>
                        <a:rPr sz="1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146050" algn="l" rtl="0" eaLnBrk="0">
                        <a:lnSpc>
                          <a:spcPct val="92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l" rtl="0" eaLnBrk="0">
                        <a:lnSpc>
                          <a:spcPct val="103000"/>
                        </a:lnSpc>
                      </a:pPr>
                      <a:endParaRPr sz="600" dirty="0">
                        <a:latin typeface="Arial" panose="020B0604020202020204"/>
                        <a:ea typeface="Arial" panose="020B0604020202020204"/>
                        <a:cs typeface="Arial" panose="020B0604020202020204"/>
                      </a:endParaRPr>
                    </a:p>
                    <a:p>
                      <a:pPr marL="107950" algn="l" rtl="0" eaLnBrk="0">
                        <a:lnSpc>
                          <a:spcPct val="106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a:t>
                      </a:r>
                      <a:r>
                        <a:rPr sz="10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depth</a:t>
                      </a:r>
                      <a:r>
                        <a:rPr sz="1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of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a:t>
                      </a:r>
                      <a:r>
                        <a:rPr sz="10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cylinder</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and</a:t>
                      </a:r>
                      <a:r>
                        <a:rPr sz="1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a:t>
                      </a:r>
                      <a:r>
                        <a:rPr sz="1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middle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height</a:t>
                      </a:r>
                      <a:r>
                        <a:rPr sz="10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can be</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customized</a:t>
                      </a:r>
                      <a:endParaRPr sz="1000" dirty="0">
                        <a:latin typeface="宋体" panose="02010600030101010101" pitchFamily="2" charset="-122"/>
                        <a:ea typeface="宋体" panose="02010600030101010101" pitchFamily="2" charset="-122"/>
                        <a:cs typeface="宋体" panose="02010600030101010101" pitchFamily="2" charset="-122"/>
                      </a:endParaRPr>
                    </a:p>
                    <a:p>
                      <a:pPr marL="113665" indent="-5715" algn="l" rtl="0" eaLnBrk="0">
                        <a:lnSpc>
                          <a:spcPct val="94000"/>
                        </a:lnSpc>
                        <a:spcBef>
                          <a:spcPts val="2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according</a:t>
                      </a:r>
                      <a:r>
                        <a:rPr sz="10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to</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customers'</a:t>
                      </a:r>
                      <a:endParaRPr sz="1000" dirty="0">
                        <a:latin typeface="宋体" panose="02010600030101010101" pitchFamily="2" charset="-122"/>
                        <a:ea typeface="宋体" panose="02010600030101010101" pitchFamily="2" charset="-122"/>
                        <a:cs typeface="宋体" panose="02010600030101010101" pitchFamily="2" charset="-122"/>
                      </a:endParaRPr>
                    </a:p>
                    <a:p>
                      <a:pPr marL="95250" algn="l" rtl="0" eaLnBrk="0">
                        <a:lnSpc>
                          <a:spcPct val="95000"/>
                        </a:lnSpc>
                        <a:spcBef>
                          <a:spcPts val="5"/>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requirements.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l" rtl="0" eaLnBrk="0">
                        <a:lnSpc>
                          <a:spcPct val="49000"/>
                        </a:lnSpc>
                      </a:pPr>
                      <a:endParaRPr sz="100" dirty="0">
                        <a:latin typeface="Arial" panose="020B0604020202020204"/>
                        <a:ea typeface="Arial" panose="020B0604020202020204"/>
                        <a:cs typeface="Arial" panose="020B0604020202020204"/>
                      </a:endParaRPr>
                    </a:p>
                    <a:p>
                      <a:pPr marL="107950" algn="l" rtl="0" eaLnBrk="0">
                        <a:lnSpc>
                          <a:spcPct val="97000"/>
                        </a:lnSpc>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Bepresentation</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98450" algn="l" rtl="0" eaLnBrk="0">
                        <a:lnSpc>
                          <a:spcPct val="88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92100" algn="l" rtl="0" eaLnBrk="0">
                        <a:lnSpc>
                          <a:spcPct val="88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66065" algn="l" rtl="0" eaLnBrk="0">
                        <a:lnSpc>
                          <a:spcPct val="88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146050" algn="l" rtl="0" eaLnBrk="0">
                        <a:lnSpc>
                          <a:spcPct val="88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300" dirty="0">
                        <a:latin typeface="Arial" panose="020B0604020202020204"/>
                        <a:ea typeface="Arial" panose="020B0604020202020204"/>
                        <a:cs typeface="Arial" panose="020B0604020202020204"/>
                      </a:endParaRPr>
                    </a:p>
                    <a:p>
                      <a:pPr marL="298450" algn="l" rtl="0" eaLnBrk="0">
                        <a:lnSpc>
                          <a:spcPct val="92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300" dirty="0">
                        <a:latin typeface="Arial" panose="020B0604020202020204"/>
                        <a:ea typeface="Arial" panose="020B0604020202020204"/>
                        <a:cs typeface="Arial" panose="020B0604020202020204"/>
                      </a:endParaRPr>
                    </a:p>
                    <a:p>
                      <a:pPr marL="292100" algn="l" rtl="0" eaLnBrk="0">
                        <a:lnSpc>
                          <a:spcPct val="92000"/>
                        </a:lnSpc>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300" dirty="0">
                        <a:latin typeface="Arial" panose="020B0604020202020204"/>
                        <a:ea typeface="Arial" panose="020B0604020202020204"/>
                        <a:cs typeface="Arial" panose="020B0604020202020204"/>
                      </a:endParaRPr>
                    </a:p>
                    <a:p>
                      <a:pPr marL="266065" algn="l" rtl="0" eaLnBrk="0">
                        <a:lnSpc>
                          <a:spcPct val="92000"/>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300" dirty="0">
                        <a:latin typeface="Arial" panose="020B0604020202020204"/>
                        <a:ea typeface="Arial" panose="020B0604020202020204"/>
                        <a:cs typeface="Arial" panose="020B0604020202020204"/>
                      </a:endParaRPr>
                    </a:p>
                    <a:p>
                      <a:pPr marL="146050" algn="l" rtl="0" eaLnBrk="0">
                        <a:lnSpc>
                          <a:spcPct val="92000"/>
                        </a:lnSpc>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4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1000"/>
                        </a:lnSpc>
                      </a:pPr>
                      <a:endParaRPr sz="200" dirty="0">
                        <a:latin typeface="Arial" panose="020B0604020202020204"/>
                        <a:ea typeface="Arial" panose="020B0604020202020204"/>
                        <a:cs typeface="Arial" panose="020B0604020202020204"/>
                      </a:endParaRPr>
                    </a:p>
                    <a:p>
                      <a:pPr marL="266700" algn="l" rtl="0" eaLnBrk="0">
                        <a:lnSpc>
                          <a:spcPct val="84000"/>
                        </a:lnSpc>
                        <a:spcBef>
                          <a:spcPts val="0"/>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1000"/>
                        </a:lnSpc>
                      </a:pPr>
                      <a:endParaRPr sz="200" dirty="0">
                        <a:latin typeface="Arial" panose="020B0604020202020204"/>
                        <a:ea typeface="Arial" panose="020B0604020202020204"/>
                        <a:cs typeface="Arial" panose="020B0604020202020204"/>
                      </a:endParaRPr>
                    </a:p>
                    <a:p>
                      <a:pPr marL="292100" algn="l" rtl="0" eaLnBrk="0">
                        <a:lnSpc>
                          <a:spcPct val="84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1000"/>
                        </a:lnSpc>
                      </a:pPr>
                      <a:endParaRPr sz="200" dirty="0">
                        <a:latin typeface="Arial" panose="020B0604020202020204"/>
                        <a:ea typeface="Arial" panose="020B0604020202020204"/>
                        <a:cs typeface="Arial" panose="020B0604020202020204"/>
                      </a:endParaRPr>
                    </a:p>
                    <a:p>
                      <a:pPr marL="266065" algn="l" rtl="0" eaLnBrk="0">
                        <a:lnSpc>
                          <a:spcPct val="84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1000"/>
                        </a:lnSpc>
                      </a:pPr>
                      <a:endParaRPr sz="200" dirty="0">
                        <a:latin typeface="Arial" panose="020B0604020202020204"/>
                        <a:ea typeface="Arial" panose="020B0604020202020204"/>
                        <a:cs typeface="Arial" panose="020B0604020202020204"/>
                      </a:endParaRPr>
                    </a:p>
                    <a:p>
                      <a:pPr marL="146050" algn="l" rtl="0" eaLnBrk="0">
                        <a:lnSpc>
                          <a:spcPct val="84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66700" algn="l" rtl="0" eaLnBrk="0">
                        <a:lnSpc>
                          <a:spcPct val="92000"/>
                        </a:lnSpc>
                        <a:spcBef>
                          <a:spcPts val="0"/>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92100" algn="l" rtl="0" eaLnBrk="0">
                        <a:lnSpc>
                          <a:spcPct val="92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266065" algn="l" rtl="0" eaLnBrk="0">
                        <a:lnSpc>
                          <a:spcPct val="92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4000"/>
                        </a:lnSpc>
                      </a:pPr>
                      <a:endParaRPr sz="200" dirty="0">
                        <a:latin typeface="Arial" panose="020B0604020202020204"/>
                        <a:ea typeface="Arial" panose="020B0604020202020204"/>
                        <a:cs typeface="Arial" panose="020B0604020202020204"/>
                      </a:endParaRPr>
                    </a:p>
                    <a:p>
                      <a:pPr marL="146050" algn="l" rtl="0" eaLnBrk="0">
                        <a:lnSpc>
                          <a:spcPct val="92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66700" algn="l" rtl="0" eaLnBrk="0">
                        <a:lnSpc>
                          <a:spcPct val="88000"/>
                        </a:lnSpc>
                        <a:spcBef>
                          <a:spcPts val="0"/>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130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92100" algn="l" rtl="0" eaLnBrk="0">
                        <a:lnSpc>
                          <a:spcPct val="88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266065" algn="l" rtl="0" eaLnBrk="0">
                        <a:lnSpc>
                          <a:spcPct val="88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200" dirty="0">
                        <a:latin typeface="Arial" panose="020B0604020202020204"/>
                        <a:ea typeface="Arial" panose="020B0604020202020204"/>
                        <a:cs typeface="Arial" panose="020B0604020202020204"/>
                      </a:endParaRPr>
                    </a:p>
                    <a:p>
                      <a:pPr marL="146050" algn="l" rtl="0" eaLnBrk="0">
                        <a:lnSpc>
                          <a:spcPct val="88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9864">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7000"/>
                        </a:lnSpc>
                      </a:pPr>
                      <a:endParaRPr sz="200" dirty="0">
                        <a:latin typeface="Arial" panose="020B0604020202020204"/>
                        <a:ea typeface="Arial" panose="020B0604020202020204"/>
                        <a:cs typeface="Arial" panose="020B0604020202020204"/>
                      </a:endParaRPr>
                    </a:p>
                    <a:p>
                      <a:pPr marL="266700" algn="l" rtl="0" eaLnBrk="0">
                        <a:lnSpc>
                          <a:spcPct val="91000"/>
                        </a:lnSpc>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7000"/>
                        </a:lnSpc>
                      </a:pPr>
                      <a:endParaRPr sz="200" dirty="0">
                        <a:latin typeface="Arial" panose="020B0604020202020204"/>
                        <a:ea typeface="Arial" panose="020B0604020202020204"/>
                        <a:cs typeface="Arial" panose="020B0604020202020204"/>
                      </a:endParaRPr>
                    </a:p>
                    <a:p>
                      <a:pPr marL="323850" algn="l" rtl="0" eaLnBrk="0">
                        <a:lnSpc>
                          <a:spcPct val="91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7000"/>
                        </a:lnSpc>
                      </a:pPr>
                      <a:endParaRPr sz="200" dirty="0">
                        <a:latin typeface="Arial" panose="020B0604020202020204"/>
                        <a:ea typeface="Arial" panose="020B0604020202020204"/>
                        <a:cs typeface="Arial" panose="020B0604020202020204"/>
                      </a:endParaRPr>
                    </a:p>
                    <a:p>
                      <a:pPr marL="329565" algn="l" rtl="0" eaLnBrk="0">
                        <a:lnSpc>
                          <a:spcPct val="91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7000"/>
                        </a:lnSpc>
                      </a:pPr>
                      <a:endParaRPr sz="200" dirty="0">
                        <a:latin typeface="Arial" panose="020B0604020202020204"/>
                        <a:ea typeface="Arial" panose="020B0604020202020204"/>
                        <a:cs typeface="Arial" panose="020B0604020202020204"/>
                      </a:endParaRPr>
                    </a:p>
                    <a:p>
                      <a:pPr marL="146050" algn="l" rtl="0" eaLnBrk="0">
                        <a:lnSpc>
                          <a:spcPct val="91000"/>
                        </a:lnSpc>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975">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7000"/>
                        </a:lnSpc>
                      </a:pPr>
                      <a:endParaRPr sz="200" dirty="0">
                        <a:latin typeface="Arial" panose="020B0604020202020204"/>
                        <a:ea typeface="Arial" panose="020B0604020202020204"/>
                        <a:cs typeface="Arial" panose="020B0604020202020204"/>
                      </a:endParaRPr>
                    </a:p>
                    <a:p>
                      <a:pPr marL="266700" algn="l" rtl="0" eaLnBrk="0">
                        <a:lnSpc>
                          <a:spcPct val="89000"/>
                        </a:lnSpc>
                        <a:spcBef>
                          <a:spcPts val="0"/>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7000"/>
                        </a:lnSpc>
                      </a:pPr>
                      <a:endParaRPr sz="200" dirty="0">
                        <a:latin typeface="Arial" panose="020B0604020202020204"/>
                        <a:ea typeface="Arial" panose="020B0604020202020204"/>
                        <a:cs typeface="Arial" panose="020B0604020202020204"/>
                      </a:endParaRPr>
                    </a:p>
                    <a:p>
                      <a:pPr marL="323850" algn="l" rtl="0" eaLnBrk="0">
                        <a:lnSpc>
                          <a:spcPct val="89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7000"/>
                        </a:lnSpc>
                      </a:pPr>
                      <a:endParaRPr sz="200" dirty="0">
                        <a:latin typeface="Arial" panose="020B0604020202020204"/>
                        <a:ea typeface="Arial" panose="020B0604020202020204"/>
                        <a:cs typeface="Arial" panose="020B0604020202020204"/>
                      </a:endParaRPr>
                    </a:p>
                    <a:p>
                      <a:pPr marL="329565" algn="l" rtl="0" eaLnBrk="0">
                        <a:lnSpc>
                          <a:spcPct val="89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7000"/>
                        </a:lnSpc>
                      </a:pPr>
                      <a:endParaRPr sz="200" dirty="0">
                        <a:latin typeface="Arial" panose="020B0604020202020204"/>
                        <a:ea typeface="Arial" panose="020B0604020202020204"/>
                        <a:cs typeface="Arial" panose="020B0604020202020204"/>
                      </a:endParaRPr>
                    </a:p>
                    <a:p>
                      <a:pPr marL="146050" algn="l" rtl="0" eaLnBrk="0">
                        <a:lnSpc>
                          <a:spcPct val="89000"/>
                        </a:lnSpc>
                        <a:spcBef>
                          <a:spcPts val="0"/>
                        </a:spcBef>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pSp>
        <p:nvGrpSpPr>
          <p:cNvPr id="4" name="group 4"/>
          <p:cNvGrpSpPr/>
          <p:nvPr/>
        </p:nvGrpSpPr>
        <p:grpSpPr>
          <a:xfrm rot="21600000">
            <a:off x="1282725" y="7067598"/>
            <a:ext cx="6531610" cy="2866390"/>
            <a:chOff x="-12700" y="-12700"/>
            <a:chExt cx="6531610" cy="2866390"/>
          </a:xfrm>
        </p:grpSpPr>
        <p:pic>
          <p:nvPicPr>
            <p:cNvPr id="166" name="picture 166"/>
            <p:cNvPicPr>
              <a:picLocks noChangeAspect="1"/>
            </p:cNvPicPr>
            <p:nvPr/>
          </p:nvPicPr>
          <p:blipFill>
            <a:blip r:embed="rId6"/>
            <a:stretch>
              <a:fillRect/>
            </a:stretch>
          </p:blipFill>
          <p:spPr>
            <a:xfrm rot="21600000">
              <a:off x="0" y="0"/>
              <a:ext cx="6263005" cy="2351405"/>
            </a:xfrm>
            <a:prstGeom prst="rect">
              <a:avLst/>
            </a:prstGeom>
          </p:spPr>
        </p:pic>
        <p:sp>
          <p:nvSpPr>
            <p:cNvPr id="168" name="textbox 168"/>
            <p:cNvSpPr/>
            <p:nvPr/>
          </p:nvSpPr>
          <p:spPr>
            <a:xfrm>
              <a:off x="-12700" y="-12700"/>
              <a:ext cx="6531610" cy="2866390"/>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3707765" algn="l" rtl="0" eaLnBrk="0">
                <a:lnSpc>
                  <a:spcPct val="124000"/>
                </a:lnSpc>
              </a:pPr>
              <a:r>
                <a:rPr lang="en-US" sz="1000" kern="0" spc="-30" dirty="0">
                  <a:solidFill>
                    <a:srgbClr val="000000">
                      <a:alpha val="100000"/>
                    </a:srgbClr>
                  </a:solidFill>
                  <a:latin typeface="Arial" panose="020B0604020202020204"/>
                  <a:ea typeface="Arial" panose="020B0604020202020204"/>
                  <a:cs typeface="Arial" panose="020B0604020202020204"/>
                </a:rPr>
                <a:t>                  </a:t>
              </a:r>
              <a:r>
                <a:rPr sz="1000" kern="0" spc="-30" dirty="0">
                  <a:solidFill>
                    <a:srgbClr val="000000">
                      <a:alpha val="100000"/>
                    </a:srgbClr>
                  </a:solidFill>
                  <a:latin typeface="Arial" panose="020B0604020202020204"/>
                  <a:ea typeface="Arial" panose="020B0604020202020204"/>
                  <a:cs typeface="Arial" panose="020B0604020202020204"/>
                </a:rPr>
                <a:t>dlanionehen stngutan</a:t>
              </a:r>
              <a:r>
                <a:rPr sz="1000" kern="0" spc="0" dirty="0">
                  <a:solidFill>
                    <a:srgbClr val="000000">
                      <a:alpha val="100000"/>
                    </a:srgbClr>
                  </a:solidFill>
                  <a:latin typeface="Arial" panose="020B0604020202020204"/>
                  <a:ea typeface="Arial" panose="020B0604020202020204"/>
                  <a:cs typeface="Arial" panose="020B0604020202020204"/>
                </a:rPr>
                <a:t>  </a:t>
              </a:r>
              <a:r>
                <a:rPr lang="en-US" sz="1000" kern="0" spc="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equipment</a:t>
              </a:r>
              <a:endParaRPr sz="1000" dirty="0">
                <a:latin typeface="Arial" panose="020B0604020202020204"/>
                <a:ea typeface="Arial" panose="020B0604020202020204"/>
                <a:cs typeface="Arial" panose="020B0604020202020204"/>
              </a:endParaRPr>
            </a:p>
            <a:p>
              <a:pPr algn="l" rtl="0" eaLnBrk="0">
                <a:lnSpc>
                  <a:spcPct val="166000"/>
                </a:lnSpc>
              </a:pPr>
              <a:endParaRPr sz="1000" dirty="0">
                <a:latin typeface="Arial" panose="020B0604020202020204"/>
                <a:ea typeface="Arial" panose="020B0604020202020204"/>
                <a:cs typeface="Arial" panose="020B0604020202020204"/>
              </a:endParaRPr>
            </a:p>
            <a:p>
              <a:pPr marL="3707765" algn="l" rtl="0" eaLnBrk="0">
                <a:lnSpc>
                  <a:spcPct val="114000"/>
                </a:lnSpc>
                <a:spcBef>
                  <a:spcPts val="180"/>
                </a:spcBef>
              </a:pPr>
              <a:endParaRPr sz="600" kern="0" spc="-10" dirty="0">
                <a:solidFill>
                  <a:srgbClr val="000000">
                    <a:alpha val="100000"/>
                  </a:srgbClr>
                </a:solidFill>
                <a:latin typeface="Arial" panose="020B0604020202020204"/>
                <a:ea typeface="Arial" panose="020B0604020202020204"/>
                <a:cs typeface="Arial" panose="020B0604020202020204"/>
              </a:endParaRPr>
            </a:p>
            <a:p>
              <a:pPr marL="3707765" algn="l" rtl="0" eaLnBrk="0">
                <a:lnSpc>
                  <a:spcPct val="114000"/>
                </a:lnSpc>
                <a:spcBef>
                  <a:spcPts val="180"/>
                </a:spcBef>
              </a:pPr>
              <a:endParaRPr sz="600" kern="0" spc="-10" dirty="0">
                <a:solidFill>
                  <a:srgbClr val="000000">
                    <a:alpha val="100000"/>
                  </a:srgbClr>
                </a:solidFill>
                <a:latin typeface="Arial" panose="020B0604020202020204"/>
                <a:ea typeface="Arial" panose="020B0604020202020204"/>
                <a:cs typeface="Arial" panose="020B0604020202020204"/>
              </a:endParaRPr>
            </a:p>
            <a:p>
              <a:pPr marL="3707765" algn="l" rtl="0" eaLnBrk="0">
                <a:lnSpc>
                  <a:spcPct val="114000"/>
                </a:lnSpc>
                <a:spcBef>
                  <a:spcPts val="180"/>
                </a:spcBef>
              </a:pPr>
              <a:endParaRPr sz="600" kern="0" spc="-10" dirty="0">
                <a:solidFill>
                  <a:srgbClr val="000000">
                    <a:alpha val="100000"/>
                  </a:srgbClr>
                </a:solidFill>
                <a:latin typeface="Arial" panose="020B0604020202020204"/>
                <a:ea typeface="Arial" panose="020B0604020202020204"/>
                <a:cs typeface="Arial" panose="020B0604020202020204"/>
              </a:endParaRPr>
            </a:p>
            <a:p>
              <a:pPr marL="3707765" algn="l" rtl="0" eaLnBrk="0">
                <a:lnSpc>
                  <a:spcPct val="114000"/>
                </a:lnSpc>
                <a:spcBef>
                  <a:spcPts val="180"/>
                </a:spcBef>
              </a:pPr>
              <a:r>
                <a:rPr sz="600" kern="0" spc="-10" dirty="0">
                  <a:solidFill>
                    <a:srgbClr val="000000">
                      <a:alpha val="100000"/>
                    </a:srgbClr>
                  </a:solidFill>
                  <a:latin typeface="Arial" panose="020B0604020202020204"/>
                  <a:ea typeface="Arial" panose="020B0604020202020204"/>
                  <a:cs typeface="Arial" panose="020B0604020202020204"/>
                </a:rPr>
                <a:t> </a:t>
              </a:r>
              <a:r>
                <a:rPr lang="en-US" sz="600" kern="0" spc="-10" dirty="0">
                  <a:solidFill>
                    <a:srgbClr val="000000">
                      <a:alpha val="100000"/>
                    </a:srgbClr>
                  </a:solidFill>
                  <a:latin typeface="Arial" panose="020B0604020202020204"/>
                  <a:ea typeface="Arial" panose="020B0604020202020204"/>
                  <a:cs typeface="Arial" panose="020B0604020202020204"/>
                </a:rPr>
                <a:t>                               </a:t>
              </a:r>
              <a:r>
                <a:rPr lang="en-US" sz="1000" kern="0" spc="-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When</a:t>
              </a:r>
              <a:r>
                <a:rPr sz="1000" kern="0" spc="2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used</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on</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roller-hearth</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kiln,it</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can</a:t>
              </a:r>
              <a:r>
                <a:rPr sz="1000" kern="0" spc="0" dirty="0">
                  <a:solidFill>
                    <a:srgbClr val="000000">
                      <a:alpha val="100000"/>
                    </a:srgbClr>
                  </a:solidFill>
                  <a:latin typeface="Arial" panose="020B0604020202020204"/>
                  <a:ea typeface="Arial" panose="020B0604020202020204"/>
                  <a:cs typeface="Arial" panose="020B0604020202020204"/>
                </a:rPr>
                <a:t>   meet</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the</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gas-e</a:t>
              </a:r>
              <a:r>
                <a:rPr sz="1000" kern="0" spc="-10" dirty="0">
                  <a:solidFill>
                    <a:srgbClr val="000000">
                      <a:alpha val="100000"/>
                    </a:srgbClr>
                  </a:solidFill>
                  <a:latin typeface="Arial" panose="020B0604020202020204"/>
                  <a:ea typeface="Arial" panose="020B0604020202020204"/>
                  <a:cs typeface="Arial" panose="020B0604020202020204"/>
                </a:rPr>
                <a:t>mission</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requirements</a:t>
              </a:r>
              <a:endParaRPr sz="1000" dirty="0">
                <a:latin typeface="Arial" panose="020B0604020202020204"/>
                <a:ea typeface="Arial" panose="020B0604020202020204"/>
                <a:cs typeface="Arial" panose="020B0604020202020204"/>
              </a:endParaRPr>
            </a:p>
            <a:p>
              <a:pPr algn="l" rtl="0" eaLnBrk="0">
                <a:lnSpc>
                  <a:spcPct val="136000"/>
                </a:lnSpc>
              </a:pPr>
              <a:endParaRPr sz="800" dirty="0">
                <a:latin typeface="Arial" panose="020B0604020202020204"/>
                <a:ea typeface="Arial" panose="020B0604020202020204"/>
                <a:cs typeface="Arial" panose="020B0604020202020204"/>
              </a:endParaRPr>
            </a:p>
            <a:p>
              <a:pPr algn="l" rtl="0" eaLnBrk="0">
                <a:lnSpc>
                  <a:spcPct val="137000"/>
                </a:lnSpc>
              </a:pPr>
              <a:endParaRPr sz="1000" dirty="0">
                <a:latin typeface="Arial" panose="020B0604020202020204"/>
                <a:ea typeface="Arial" panose="020B0604020202020204"/>
                <a:cs typeface="Arial" panose="020B0604020202020204"/>
              </a:endParaRPr>
            </a:p>
            <a:p>
              <a:pPr algn="l" rtl="0" eaLnBrk="0">
                <a:lnSpc>
                  <a:spcPct val="152000"/>
                </a:lnSpc>
              </a:pPr>
              <a:endParaRPr sz="100" dirty="0">
                <a:latin typeface="Arial" panose="020B0604020202020204"/>
                <a:ea typeface="Arial" panose="020B0604020202020204"/>
                <a:cs typeface="Arial" panose="020B0604020202020204"/>
              </a:endParaRPr>
            </a:p>
            <a:p>
              <a:pPr marL="3707765" algn="l" rtl="0" eaLnBrk="0">
                <a:lnSpc>
                  <a:spcPct val="114000"/>
                </a:lnSpc>
                <a:spcBef>
                  <a:spcPts val="0"/>
                </a:spcBef>
              </a:pPr>
              <a:r>
                <a:rPr lang="en-US"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Theflatness</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at</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the </a:t>
              </a:r>
              <a:r>
                <a:rPr sz="1000" kern="0" spc="-10" dirty="0">
                  <a:solidFill>
                    <a:srgbClr val="000000">
                      <a:alpha val="100000"/>
                    </a:srgbClr>
                  </a:solidFill>
                  <a:latin typeface="Arial" panose="020B0604020202020204"/>
                  <a:ea typeface="Arial" panose="020B0604020202020204"/>
                  <a:cs typeface="Arial" panose="020B0604020202020204"/>
                </a:rPr>
                <a:t> bottom  is</a:t>
              </a:r>
              <a:r>
                <a:rPr lang="en-US" sz="1000" kern="0" spc="-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sym typeface="+mn-ea"/>
                </a:rPr>
                <a:t>excellent,</a:t>
              </a:r>
              <a:r>
                <a:rPr sz="1000" kern="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sym typeface="+mn-ea"/>
                </a:rPr>
                <a:t>and</a:t>
              </a:r>
              <a:r>
                <a:rPr sz="1000" kern="0" spc="7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it</a:t>
              </a:r>
              <a:r>
                <a:rPr sz="1000" kern="0" spc="8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is</a:t>
              </a:r>
              <a:r>
                <a:rPr sz="1000" kern="0" spc="7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not</a:t>
              </a:r>
              <a:r>
                <a:rPr sz="1000" kern="0" spc="6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easy</a:t>
              </a:r>
              <a:r>
                <a:rPr sz="1000" kern="0" spc="4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to</a:t>
              </a:r>
              <a:r>
                <a:rPr sz="1000" kern="0" spc="5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deviate</a:t>
              </a:r>
              <a:r>
                <a:rPr sz="1000" kern="0" spc="60" dirty="0">
                  <a:solidFill>
                    <a:srgbClr val="000000">
                      <a:alpha val="100000"/>
                    </a:srgbClr>
                  </a:solidFill>
                  <a:latin typeface="Arial" panose="020B0604020202020204"/>
                  <a:ea typeface="Arial" panose="020B0604020202020204"/>
                  <a:cs typeface="Arial" panose="020B0604020202020204"/>
                  <a:sym typeface="+mn-ea"/>
                </a:rPr>
                <a:t> </a:t>
              </a:r>
              <a:r>
                <a:rPr sz="1000" kern="0" spc="-10" dirty="0">
                  <a:solidFill>
                    <a:srgbClr val="000000">
                      <a:alpha val="100000"/>
                    </a:srgbClr>
                  </a:solidFill>
                  <a:latin typeface="Arial" panose="020B0604020202020204"/>
                  <a:ea typeface="Arial" panose="020B0604020202020204"/>
                  <a:cs typeface="Arial" panose="020B0604020202020204"/>
                  <a:sym typeface="+mn-ea"/>
                </a:rPr>
                <a:t>on</a:t>
              </a:r>
              <a:r>
                <a:rPr sz="1000" kern="0" spc="40" dirty="0">
                  <a:solidFill>
                    <a:srgbClr val="000000">
                      <a:alpha val="100000"/>
                    </a:srgbClr>
                  </a:solidFill>
                  <a:latin typeface="Arial" panose="020B0604020202020204"/>
                  <a:ea typeface="Arial" panose="020B0604020202020204"/>
                  <a:cs typeface="Arial" panose="020B0604020202020204"/>
                  <a:sym typeface="+mn-ea"/>
                </a:rPr>
                <a:t> </a:t>
              </a:r>
              <a:r>
                <a:rPr sz="1000" kern="0" spc="-20" dirty="0">
                  <a:solidFill>
                    <a:srgbClr val="000000">
                      <a:alpha val="100000"/>
                    </a:srgbClr>
                  </a:solidFill>
                  <a:latin typeface="Arial" panose="020B0604020202020204"/>
                  <a:ea typeface="Arial" panose="020B0604020202020204"/>
                  <a:cs typeface="Arial" panose="020B0604020202020204"/>
                  <a:sym typeface="+mn-ea"/>
                </a:rPr>
                <a:t>the</a:t>
              </a:r>
              <a:r>
                <a:rPr sz="1000" kern="0" spc="80" dirty="0">
                  <a:solidFill>
                    <a:srgbClr val="000000">
                      <a:alpha val="100000"/>
                    </a:srgbClr>
                  </a:solidFill>
                  <a:latin typeface="Arial" panose="020B0604020202020204"/>
                  <a:ea typeface="Arial" panose="020B0604020202020204"/>
                  <a:cs typeface="Arial" panose="020B0604020202020204"/>
                  <a:sym typeface="+mn-ea"/>
                </a:rPr>
                <a:t> </a:t>
              </a:r>
              <a:r>
                <a:rPr sz="1000" kern="0" spc="-20" dirty="0">
                  <a:solidFill>
                    <a:srgbClr val="000000">
                      <a:alpha val="100000"/>
                    </a:srgbClr>
                  </a:solidFill>
                  <a:latin typeface="Arial" panose="020B0604020202020204"/>
                  <a:ea typeface="Arial" panose="020B0604020202020204"/>
                  <a:cs typeface="Arial" panose="020B0604020202020204"/>
                  <a:sym typeface="+mn-ea"/>
                </a:rPr>
                <a:t>RHK</a:t>
              </a:r>
              <a:r>
                <a:rPr lang="en-US" sz="1000" kern="0" spc="-10" dirty="0">
                  <a:solidFill>
                    <a:srgbClr val="000000">
                      <a:alpha val="100000"/>
                    </a:srgbClr>
                  </a:solidFill>
                  <a:latin typeface="Arial" panose="020B0604020202020204"/>
                  <a:ea typeface="Arial" panose="020B0604020202020204"/>
                  <a:cs typeface="Arial" panose="020B0604020202020204"/>
                </a:rPr>
                <a:t>                               </a:t>
              </a:r>
              <a:r>
                <a:rPr lang="en-US" sz="1000" kern="0" spc="0" dirty="0">
                  <a:solidFill>
                    <a:srgbClr val="000000">
                      <a:alpha val="100000"/>
                    </a:srgbClr>
                  </a:solidFill>
                  <a:latin typeface="Arial" panose="020B0604020202020204"/>
                  <a:ea typeface="Arial" panose="020B0604020202020204"/>
                  <a:cs typeface="Arial" panose="020B0604020202020204"/>
                </a:rPr>
                <a:t>                                                           </a:t>
              </a:r>
              <a:endParaRPr sz="1000" dirty="0">
                <a:latin typeface="Arial" panose="020B0604020202020204"/>
                <a:ea typeface="Arial" panose="020B0604020202020204"/>
                <a:cs typeface="Arial" panose="020B0604020202020204"/>
              </a:endParaRPr>
            </a:p>
          </p:txBody>
        </p:sp>
      </p:grpSp>
      <p:sp>
        <p:nvSpPr>
          <p:cNvPr id="170" name="textbox 170"/>
          <p:cNvSpPr/>
          <p:nvPr/>
        </p:nvSpPr>
        <p:spPr>
          <a:xfrm>
            <a:off x="635013" y="5668738"/>
            <a:ext cx="6762115" cy="128714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075"/>
              </a:lnSpc>
            </a:pPr>
            <a:r>
              <a:rPr sz="1400" kern="0" spc="-50" dirty="0">
                <a:solidFill>
                  <a:srgbClr val="903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b="1" kern="0" spc="-50" dirty="0">
                <a:solidFill>
                  <a:srgbClr val="000000">
                    <a:alpha val="100000"/>
                  </a:srgbClr>
                </a:solidFill>
                <a:latin typeface="Arial" panose="020B0604020202020204"/>
                <a:ea typeface="Arial" panose="020B0604020202020204"/>
                <a:cs typeface="Arial" panose="020B0604020202020204"/>
              </a:rPr>
              <a:t>Main speci</a:t>
            </a:r>
            <a:r>
              <a:rPr sz="1400" b="1" kern="0" spc="-60" dirty="0">
                <a:solidFill>
                  <a:srgbClr val="000000">
                    <a:alpha val="100000"/>
                  </a:srgbClr>
                </a:solidFill>
                <a:latin typeface="Arial" panose="020B0604020202020204"/>
                <a:ea typeface="Arial" panose="020B0604020202020204"/>
                <a:cs typeface="Arial" panose="020B0604020202020204"/>
              </a:rPr>
              <a:t>fications and</a:t>
            </a:r>
            <a:r>
              <a:rPr sz="1400" b="1" kern="0" spc="60" dirty="0">
                <a:solidFill>
                  <a:srgbClr val="000000">
                    <a:alpha val="100000"/>
                  </a:srgbClr>
                </a:solidFill>
                <a:latin typeface="Arial" panose="020B0604020202020204"/>
                <a:ea typeface="Arial" panose="020B0604020202020204"/>
                <a:cs typeface="Arial" panose="020B0604020202020204"/>
              </a:rPr>
              <a:t> </a:t>
            </a:r>
            <a:r>
              <a:rPr sz="1400" b="1" kern="0" spc="-60" dirty="0">
                <a:solidFill>
                  <a:srgbClr val="000000">
                    <a:alpha val="100000"/>
                  </a:srgbClr>
                </a:solidFill>
                <a:latin typeface="Arial" panose="020B0604020202020204"/>
                <a:ea typeface="Arial" panose="020B0604020202020204"/>
                <a:cs typeface="Arial" panose="020B0604020202020204"/>
              </a:rPr>
              <a:t>product</a:t>
            </a:r>
            <a:r>
              <a:rPr sz="1400" b="1" kern="0" spc="60" dirty="0">
                <a:solidFill>
                  <a:srgbClr val="000000">
                    <a:alpha val="100000"/>
                  </a:srgbClr>
                </a:solidFill>
                <a:latin typeface="Arial" panose="020B0604020202020204"/>
                <a:ea typeface="Arial" panose="020B0604020202020204"/>
                <a:cs typeface="Arial" panose="020B0604020202020204"/>
              </a:rPr>
              <a:t> </a:t>
            </a:r>
            <a:r>
              <a:rPr sz="1400" b="1" kern="0" spc="-60" dirty="0">
                <a:solidFill>
                  <a:srgbClr val="000000">
                    <a:alpha val="100000"/>
                  </a:srgbClr>
                </a:solidFill>
                <a:latin typeface="Arial" panose="020B0604020202020204"/>
                <a:ea typeface="Arial" panose="020B0604020202020204"/>
                <a:cs typeface="Arial" panose="020B0604020202020204"/>
              </a:rPr>
              <a:t>models of</a:t>
            </a:r>
            <a:r>
              <a:rPr sz="1400" b="1" kern="0" spc="-10" dirty="0">
                <a:solidFill>
                  <a:srgbClr val="000000">
                    <a:alpha val="100000"/>
                  </a:srgbClr>
                </a:solidFill>
                <a:latin typeface="Arial" panose="020B0604020202020204"/>
                <a:ea typeface="Arial" panose="020B0604020202020204"/>
                <a:cs typeface="Arial" panose="020B0604020202020204"/>
              </a:rPr>
              <a:t> </a:t>
            </a:r>
            <a:r>
              <a:rPr lang="en-US" sz="1400" b="1" kern="0" spc="-60" dirty="0">
                <a:solidFill>
                  <a:srgbClr val="000000">
                    <a:alpha val="100000"/>
                  </a:srgbClr>
                </a:solidFill>
                <a:latin typeface="Arial" panose="020B0604020202020204"/>
                <a:ea typeface="Arial" panose="020B0604020202020204"/>
                <a:cs typeface="Arial" panose="020B0604020202020204"/>
              </a:rPr>
              <a:t>Sagger</a:t>
            </a:r>
            <a:endParaRPr sz="1400" dirty="0">
              <a:latin typeface="Arial" panose="020B0604020202020204"/>
              <a:ea typeface="Arial" panose="020B0604020202020204"/>
              <a:cs typeface="Arial" panose="020B0604020202020204"/>
            </a:endParaRPr>
          </a:p>
          <a:p>
            <a:pPr marL="184150" algn="l" rtl="0" eaLnBrk="0">
              <a:lnSpc>
                <a:spcPts val="1870"/>
              </a:lnSpc>
            </a:pPr>
            <a:r>
              <a:rPr sz="1000" kern="0" spc="0" dirty="0">
                <a:solidFill>
                  <a:srgbClr val="000000">
                    <a:alpha val="100000"/>
                  </a:srgbClr>
                </a:solidFill>
                <a:latin typeface="Arial" panose="020B0604020202020204"/>
                <a:ea typeface="Arial" panose="020B0604020202020204"/>
                <a:cs typeface="Arial" panose="020B0604020202020204"/>
              </a:rPr>
              <a:t>The</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main</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shapes</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dimensions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are</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as</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follows</a:t>
            </a:r>
            <a:r>
              <a:rPr sz="1000" kern="0" spc="30" dirty="0">
                <a:solidFill>
                  <a:srgbClr val="000000">
                    <a:alpha val="100000"/>
                  </a:srgbClr>
                </a:solidFill>
                <a:latin typeface="Arial" panose="020B0604020202020204"/>
                <a:ea typeface="Arial" panose="020B0604020202020204"/>
                <a:cs typeface="Arial" panose="020B0604020202020204"/>
              </a:rPr>
              <a:t>:</a:t>
            </a:r>
            <a:endParaRPr sz="1000" dirty="0">
              <a:latin typeface="Arial" panose="020B0604020202020204"/>
              <a:ea typeface="Arial" panose="020B0604020202020204"/>
              <a:cs typeface="Arial" panose="020B0604020202020204"/>
            </a:endParaRPr>
          </a:p>
          <a:p>
            <a:pPr marL="184150" algn="l" rtl="0" eaLnBrk="0">
              <a:lnSpc>
                <a:spcPct val="158000"/>
              </a:lnSpc>
              <a:spcBef>
                <a:spcPts val="225"/>
              </a:spcBef>
            </a:pPr>
            <a:r>
              <a:rPr sz="1000" kern="0" spc="0" dirty="0">
                <a:solidFill>
                  <a:srgbClr val="000000">
                    <a:alpha val="100000"/>
                  </a:srgbClr>
                </a:solidFill>
                <a:latin typeface="Arial" panose="020B0604020202020204"/>
                <a:ea typeface="Arial" panose="020B0604020202020204"/>
                <a:cs typeface="Arial" panose="020B0604020202020204"/>
              </a:rPr>
              <a:t>Mullite</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crucible</a:t>
            </a:r>
            <a:r>
              <a:rPr sz="1000" kern="0" spc="5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Various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sizes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such</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as</a:t>
            </a:r>
            <a:r>
              <a:rPr sz="1000" kern="0" spc="50" dirty="0">
                <a:solidFill>
                  <a:srgbClr val="000000">
                    <a:alpha val="100000"/>
                  </a:srgbClr>
                </a:solidFill>
                <a:latin typeface="Arial" panose="020B0604020202020204"/>
                <a:ea typeface="Arial" panose="020B0604020202020204"/>
                <a:cs typeface="Arial" panose="020B0604020202020204"/>
              </a:rPr>
              <a:t> 320x320</a:t>
            </a:r>
            <a:r>
              <a:rPr sz="1000" kern="0" spc="0" dirty="0">
                <a:solidFill>
                  <a:srgbClr val="000000">
                    <a:alpha val="100000"/>
                  </a:srgbClr>
                </a:solidFill>
                <a:latin typeface="Arial" panose="020B0604020202020204"/>
                <a:ea typeface="Arial" panose="020B0604020202020204"/>
                <a:cs typeface="Arial" panose="020B0604020202020204"/>
              </a:rPr>
              <a:t>mm</a:t>
            </a:r>
            <a:r>
              <a:rPr sz="1000" kern="0" spc="50" dirty="0">
                <a:solidFill>
                  <a:srgbClr val="000000">
                    <a:alpha val="100000"/>
                  </a:srgbClr>
                </a:solidFill>
                <a:latin typeface="Arial" panose="020B0604020202020204"/>
                <a:ea typeface="Arial" panose="020B0604020202020204"/>
                <a:cs typeface="Arial" panose="020B0604020202020204"/>
              </a:rPr>
              <a:t>-340x340</a:t>
            </a:r>
            <a:r>
              <a:rPr sz="1000" kern="0" spc="0" dirty="0">
                <a:solidFill>
                  <a:srgbClr val="000000">
                    <a:alpha val="100000"/>
                  </a:srgbClr>
                </a:solidFill>
                <a:latin typeface="Arial" panose="020B0604020202020204"/>
                <a:ea typeface="Arial" panose="020B0604020202020204"/>
                <a:cs typeface="Arial" panose="020B0604020202020204"/>
              </a:rPr>
              <a:t>mm</a:t>
            </a:r>
            <a:r>
              <a:rPr sz="1000" kern="0" spc="5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Can</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be</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customized</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according</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to</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customers</a:t>
            </a:r>
            <a:r>
              <a:rPr sz="1000" kern="0" spc="5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requirements)</a:t>
            </a:r>
            <a:endParaRPr sz="1000" dirty="0">
              <a:latin typeface="Arial" panose="020B0604020202020204"/>
              <a:ea typeface="Arial" panose="020B0604020202020204"/>
              <a:cs typeface="Arial" panose="020B0604020202020204"/>
            </a:endParaRPr>
          </a:p>
          <a:p>
            <a:pPr algn="l" rtl="0" eaLnBrk="0">
              <a:lnSpc>
                <a:spcPct val="112000"/>
              </a:lnSpc>
            </a:pPr>
            <a:endParaRPr sz="400" dirty="0">
              <a:latin typeface="Arial" panose="020B0604020202020204"/>
              <a:ea typeface="Arial" panose="020B0604020202020204"/>
              <a:cs typeface="Arial" panose="020B0604020202020204"/>
            </a:endParaRPr>
          </a:p>
          <a:p>
            <a:pPr algn="r" rtl="0" eaLnBrk="0">
              <a:lnSpc>
                <a:spcPts val="1430"/>
              </a:lnSpc>
              <a:spcBef>
                <a:spcPts val="0"/>
              </a:spcBef>
            </a:pPr>
            <a:endParaRPr sz="1000" dirty="0">
              <a:latin typeface="Arial" panose="020B0604020202020204"/>
              <a:ea typeface="Arial" panose="020B0604020202020204"/>
              <a:cs typeface="Arial" panose="020B0604020202020204"/>
            </a:endParaRPr>
          </a:p>
        </p:txBody>
      </p:sp>
      <p:sp>
        <p:nvSpPr>
          <p:cNvPr id="172" name="textbox 172"/>
          <p:cNvSpPr/>
          <p:nvPr/>
        </p:nvSpPr>
        <p:spPr>
          <a:xfrm>
            <a:off x="584212" y="1263820"/>
            <a:ext cx="3075304" cy="3892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860"/>
              </a:lnSpc>
            </a:pPr>
            <a:r>
              <a:rPr sz="2300" kern="0" spc="-80" dirty="0">
                <a:solidFill>
                  <a:srgbClr val="C04030">
                    <a:alpha val="100000"/>
                  </a:srgbClr>
                </a:solidFill>
                <a:latin typeface="Dotum"/>
                <a:ea typeface="Dotum"/>
                <a:cs typeface="Dotum"/>
              </a:rPr>
              <a:t>▶</a:t>
            </a:r>
            <a:r>
              <a:rPr sz="2300" kern="0" spc="-200" dirty="0">
                <a:solidFill>
                  <a:srgbClr val="C04030">
                    <a:alpha val="100000"/>
                  </a:srgbClr>
                </a:solidFill>
                <a:latin typeface="Dotum"/>
                <a:ea typeface="Dotum"/>
                <a:cs typeface="Dotum"/>
              </a:rPr>
              <a:t> </a:t>
            </a:r>
            <a:r>
              <a:rPr sz="2300" b="1" kern="0" spc="-80" dirty="0">
                <a:solidFill>
                  <a:srgbClr val="C04030">
                    <a:alpha val="100000"/>
                  </a:srgbClr>
                </a:solidFill>
                <a:latin typeface="Arial" panose="020B0604020202020204"/>
                <a:ea typeface="Arial" panose="020B0604020202020204"/>
                <a:cs typeface="Arial" panose="020B0604020202020204"/>
              </a:rPr>
              <a:t>MULLITE </a:t>
            </a:r>
            <a:r>
              <a:rPr lang="en-US" sz="2300" b="1" kern="0" spc="-80" dirty="0">
                <a:solidFill>
                  <a:srgbClr val="C04030">
                    <a:alpha val="100000"/>
                  </a:srgbClr>
                </a:solidFill>
                <a:latin typeface="Arial" panose="020B0604020202020204"/>
                <a:ea typeface="Arial" panose="020B0604020202020204"/>
                <a:cs typeface="Arial" panose="020B0604020202020204"/>
              </a:rPr>
              <a:t>Sagger</a:t>
            </a:r>
            <a:endParaRPr lang="en-US" sz="2300" b="1" kern="0" spc="-80" dirty="0">
              <a:solidFill>
                <a:srgbClr val="C04030">
                  <a:alpha val="100000"/>
                </a:srgbClr>
              </a:solidFill>
              <a:latin typeface="Arial" panose="020B0604020202020204"/>
              <a:ea typeface="Arial" panose="020B0604020202020204"/>
              <a:cs typeface="Arial" panose="020B0604020202020204"/>
            </a:endParaRPr>
          </a:p>
        </p:txBody>
      </p:sp>
      <p:pic>
        <p:nvPicPr>
          <p:cNvPr id="174" name="picture 174"/>
          <p:cNvPicPr>
            <a:picLocks noChangeAspect="1"/>
          </p:cNvPicPr>
          <p:nvPr/>
        </p:nvPicPr>
        <p:blipFill>
          <a:blip r:embed="rId7"/>
          <a:stretch>
            <a:fillRect/>
          </a:stretch>
        </p:blipFill>
        <p:spPr>
          <a:xfrm rot="21600000">
            <a:off x="13487365" y="6216682"/>
            <a:ext cx="825517" cy="698506"/>
          </a:xfrm>
          <a:prstGeom prst="rect">
            <a:avLst/>
          </a:prstGeom>
        </p:spPr>
      </p:pic>
      <p:pic>
        <p:nvPicPr>
          <p:cNvPr id="176" name="picture 176"/>
          <p:cNvPicPr>
            <a:picLocks noChangeAspect="1"/>
          </p:cNvPicPr>
          <p:nvPr/>
        </p:nvPicPr>
        <p:blipFill>
          <a:blip r:embed="rId8"/>
          <a:stretch>
            <a:fillRect/>
          </a:stretch>
        </p:blipFill>
        <p:spPr>
          <a:xfrm rot="21600000">
            <a:off x="13506415" y="5549884"/>
            <a:ext cx="787415" cy="603279"/>
          </a:xfrm>
          <a:prstGeom prst="rect">
            <a:avLst/>
          </a:prstGeom>
        </p:spPr>
      </p:pic>
      <p:sp>
        <p:nvSpPr>
          <p:cNvPr id="178" name="textbox 178"/>
          <p:cNvSpPr/>
          <p:nvPr/>
        </p:nvSpPr>
        <p:spPr>
          <a:xfrm>
            <a:off x="590562" y="517530"/>
            <a:ext cx="3750945" cy="15557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000" kern="0" spc="30" dirty="0">
                <a:solidFill>
                  <a:srgbClr val="000000">
                    <a:alpha val="100000"/>
                  </a:srgbClr>
                </a:solidFill>
                <a:latin typeface="Arial" panose="020B0604020202020204"/>
                <a:ea typeface="Arial" panose="020B0604020202020204"/>
                <a:cs typeface="Arial" panose="020B0604020202020204"/>
              </a:rPr>
              <a:t>IINTEGRITY,KINDNESS,SELF-IM</a:t>
            </a:r>
            <a:r>
              <a:rPr sz="1000" kern="0" spc="20" dirty="0">
                <a:solidFill>
                  <a:srgbClr val="000000">
                    <a:alpha val="100000"/>
                  </a:srgbClr>
                </a:solidFill>
                <a:latin typeface="Arial" panose="020B0604020202020204"/>
                <a:ea typeface="Arial" panose="020B0604020202020204"/>
                <a:cs typeface="Arial" panose="020B0604020202020204"/>
              </a:rPr>
              <a:t>PROVEMENT,INNOVATION</a:t>
            </a:r>
            <a:endParaRPr sz="1000" dirty="0">
              <a:latin typeface="Arial" panose="020B0604020202020204"/>
              <a:ea typeface="Arial" panose="020B0604020202020204"/>
              <a:cs typeface="Arial" panose="020B0604020202020204"/>
            </a:endParaRPr>
          </a:p>
        </p:txBody>
      </p:sp>
      <p:sp>
        <p:nvSpPr>
          <p:cNvPr id="180" name="textbox 180"/>
          <p:cNvSpPr/>
          <p:nvPr/>
        </p:nvSpPr>
        <p:spPr>
          <a:xfrm>
            <a:off x="13277812" y="381037"/>
            <a:ext cx="1228725" cy="411480"/>
          </a:xfrm>
          <a:prstGeom prst="rect">
            <a:avLst/>
          </a:prstGeom>
          <a:noFill/>
          <a:ln w="0" cap="flat">
            <a:noFill/>
            <a:prstDash val="solid"/>
            <a:miter lim="0"/>
          </a:ln>
        </p:spPr>
        <p:txBody>
          <a:bodyPr vert="horz" wrap="square" lIns="0" tIns="0" rIns="0" bIns="0"/>
          <a:lstStyle/>
          <a:p>
            <a:pPr algn="l" rtl="0" eaLnBrk="0">
              <a:lnSpc>
                <a:spcPct val="127000"/>
              </a:lnSpc>
            </a:pPr>
            <a:endParaRPr sz="300" dirty="0">
              <a:latin typeface="Arial" panose="020B0604020202020204"/>
              <a:ea typeface="Arial" panose="020B0604020202020204"/>
              <a:cs typeface="Arial" panose="020B0604020202020204"/>
            </a:endParaRPr>
          </a:p>
          <a:p>
            <a:pPr algn="r" rtl="0" eaLnBrk="0">
              <a:lnSpc>
                <a:spcPts val="2215"/>
              </a:lnSpc>
              <a:spcBef>
                <a:spcPts val="5"/>
              </a:spcBef>
            </a:pPr>
            <a:r>
              <a:rPr sz="1700" b="1" kern="0" spc="-70" dirty="0">
                <a:solidFill>
                  <a:srgbClr val="000000">
                    <a:alpha val="100000"/>
                  </a:srgbClr>
                </a:solidFill>
                <a:latin typeface="Arial" panose="020B0604020202020204"/>
                <a:ea typeface="Arial" panose="020B0604020202020204"/>
                <a:cs typeface="Arial" panose="020B0604020202020204"/>
              </a:rPr>
              <a:t>ZCXC</a:t>
            </a:r>
            <a:r>
              <a:rPr sz="1700" b="1" kern="0" spc="80" dirty="0">
                <a:solidFill>
                  <a:srgbClr val="000000">
                    <a:alpha val="100000"/>
                  </a:srgbClr>
                </a:solidFill>
                <a:latin typeface="Arial" panose="020B0604020202020204"/>
                <a:ea typeface="Arial" panose="020B0604020202020204"/>
                <a:cs typeface="Arial" panose="020B0604020202020204"/>
              </a:rPr>
              <a:t> </a:t>
            </a:r>
            <a:r>
              <a:rPr sz="1700" b="1" kern="0" spc="-70" dirty="0">
                <a:solidFill>
                  <a:srgbClr val="000000">
                    <a:alpha val="100000"/>
                  </a:srgbClr>
                </a:solidFill>
                <a:latin typeface="黑体" panose="02010609060101010101" charset="-122"/>
                <a:ea typeface="黑体" panose="02010609060101010101" charset="-122"/>
                <a:cs typeface="黑体" panose="02010609060101010101" charset="-122"/>
              </a:rPr>
              <a:t>盎</a:t>
            </a:r>
            <a:endParaRPr sz="1700" dirty="0">
              <a:latin typeface="黑体" panose="02010609060101010101" charset="-122"/>
              <a:ea typeface="黑体" panose="02010609060101010101" charset="-122"/>
              <a:cs typeface="黑体" panose="02010609060101010101" charset="-122"/>
            </a:endParaRPr>
          </a:p>
        </p:txBody>
      </p:sp>
      <p:pic>
        <p:nvPicPr>
          <p:cNvPr id="182" name="picture 182"/>
          <p:cNvPicPr>
            <a:picLocks noChangeAspect="1"/>
          </p:cNvPicPr>
          <p:nvPr/>
        </p:nvPicPr>
        <p:blipFill>
          <a:blip r:embed="rId9"/>
          <a:stretch>
            <a:fillRect/>
          </a:stretch>
        </p:blipFill>
        <p:spPr>
          <a:xfrm rot="21600000">
            <a:off x="13290512" y="393737"/>
            <a:ext cx="336557" cy="349202"/>
          </a:xfrm>
          <a:prstGeom prst="rect">
            <a:avLst/>
          </a:prstGeom>
        </p:spPr>
      </p:pic>
      <p:sp>
        <p:nvSpPr>
          <p:cNvPr id="184" name="textbox 184"/>
          <p:cNvSpPr/>
          <p:nvPr/>
        </p:nvSpPr>
        <p:spPr>
          <a:xfrm>
            <a:off x="8178812" y="1357032"/>
            <a:ext cx="2877185" cy="1879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275"/>
              </a:lnSpc>
            </a:pPr>
            <a:r>
              <a:rPr sz="1000" kern="0" spc="70" dirty="0">
                <a:solidFill>
                  <a:srgbClr val="80202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200" dirty="0">
                <a:solidFill>
                  <a:srgbClr val="80202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b="1" kern="0" spc="0" dirty="0">
                <a:solidFill>
                  <a:srgbClr val="000000">
                    <a:alpha val="100000"/>
                  </a:srgbClr>
                </a:solidFill>
                <a:latin typeface="Arial" panose="020B0604020202020204"/>
                <a:ea typeface="Arial" panose="020B0604020202020204"/>
                <a:cs typeface="Arial" panose="020B0604020202020204"/>
              </a:rPr>
              <a:t>Mullite</a:t>
            </a:r>
            <a:r>
              <a:rPr sz="1000" b="1" kern="0" spc="70" dirty="0">
                <a:solidFill>
                  <a:srgbClr val="000000">
                    <a:alpha val="100000"/>
                  </a:srgbClr>
                </a:solidFill>
                <a:latin typeface="Arial" panose="020B0604020202020204"/>
                <a:ea typeface="Arial" panose="020B0604020202020204"/>
                <a:cs typeface="Arial" panose="020B0604020202020204"/>
              </a:rPr>
              <a:t>   </a:t>
            </a:r>
            <a:r>
              <a:rPr lang="en-US" sz="1000" b="1" kern="0" spc="70" dirty="0">
                <a:solidFill>
                  <a:srgbClr val="000000">
                    <a:alpha val="100000"/>
                  </a:srgbClr>
                </a:solidFill>
                <a:latin typeface="Arial" panose="020B0604020202020204"/>
                <a:ea typeface="Arial" panose="020B0604020202020204"/>
                <a:cs typeface="Arial" panose="020B0604020202020204"/>
              </a:rPr>
              <a:t>Sagger</a:t>
            </a:r>
            <a:r>
              <a:rPr sz="1000" b="1" kern="0" spc="40" dirty="0">
                <a:solidFill>
                  <a:srgbClr val="000000">
                    <a:alpha val="100000"/>
                  </a:srgbClr>
                </a:solidFill>
                <a:latin typeface="Arial" panose="020B0604020202020204"/>
                <a:ea typeface="Arial" panose="020B0604020202020204"/>
                <a:cs typeface="Arial" panose="020B0604020202020204"/>
              </a:rPr>
              <a:t>   </a:t>
            </a:r>
            <a:r>
              <a:rPr sz="1000" b="1" kern="0" spc="0" dirty="0">
                <a:solidFill>
                  <a:srgbClr val="000000">
                    <a:alpha val="100000"/>
                  </a:srgbClr>
                </a:solidFill>
                <a:latin typeface="Arial" panose="020B0604020202020204"/>
                <a:ea typeface="Arial" panose="020B0604020202020204"/>
                <a:cs typeface="Arial" panose="020B0604020202020204"/>
              </a:rPr>
              <a:t>NCA</a:t>
            </a:r>
            <a:r>
              <a:rPr sz="1000" b="1" kern="0" spc="70" dirty="0">
                <a:solidFill>
                  <a:srgbClr val="000000">
                    <a:alpha val="100000"/>
                  </a:srgbClr>
                </a:solidFill>
                <a:latin typeface="Arial" panose="020B0604020202020204"/>
                <a:ea typeface="Arial" panose="020B0604020202020204"/>
                <a:cs typeface="Arial" panose="020B0604020202020204"/>
              </a:rPr>
              <a:t>/</a:t>
            </a:r>
            <a:r>
              <a:rPr sz="1000" b="1" kern="0" spc="0" dirty="0">
                <a:solidFill>
                  <a:srgbClr val="000000">
                    <a:alpha val="100000"/>
                  </a:srgbClr>
                </a:solidFill>
                <a:latin typeface="Arial" panose="020B0604020202020204"/>
                <a:ea typeface="Arial" panose="020B0604020202020204"/>
                <a:cs typeface="Arial" panose="020B0604020202020204"/>
              </a:rPr>
              <a:t>NCM</a:t>
            </a:r>
            <a:r>
              <a:rPr sz="1000" b="1" kern="0" spc="70" dirty="0">
                <a:solidFill>
                  <a:srgbClr val="000000">
                    <a:alpha val="100000"/>
                  </a:srgbClr>
                </a:solidFill>
                <a:latin typeface="Arial" panose="020B0604020202020204"/>
                <a:ea typeface="Arial" panose="020B0604020202020204"/>
                <a:cs typeface="Arial" panose="020B0604020202020204"/>
              </a:rPr>
              <a:t>/</a:t>
            </a:r>
            <a:r>
              <a:rPr sz="1000" b="1" kern="0" spc="0" dirty="0">
                <a:solidFill>
                  <a:srgbClr val="000000">
                    <a:alpha val="100000"/>
                  </a:srgbClr>
                </a:solidFill>
                <a:latin typeface="Arial" panose="020B0604020202020204"/>
                <a:ea typeface="Arial" panose="020B0604020202020204"/>
                <a:cs typeface="Arial" panose="020B0604020202020204"/>
              </a:rPr>
              <a:t>LOM</a:t>
            </a:r>
            <a:r>
              <a:rPr sz="1000" b="1" kern="0" spc="70" dirty="0">
                <a:solidFill>
                  <a:srgbClr val="000000">
                    <a:alpha val="100000"/>
                  </a:srgbClr>
                </a:solidFill>
                <a:latin typeface="Arial" panose="020B0604020202020204"/>
                <a:ea typeface="Arial" panose="020B0604020202020204"/>
                <a:cs typeface="Arial" panose="020B0604020202020204"/>
              </a:rPr>
              <a:t>   </a:t>
            </a:r>
            <a:r>
              <a:rPr sz="1000" b="1" kern="0" spc="0" dirty="0">
                <a:solidFill>
                  <a:srgbClr val="000000">
                    <a:alpha val="100000"/>
                  </a:srgbClr>
                </a:solidFill>
                <a:latin typeface="Arial" panose="020B0604020202020204"/>
                <a:ea typeface="Arial" panose="020B0604020202020204"/>
                <a:cs typeface="Arial" panose="020B0604020202020204"/>
              </a:rPr>
              <a:t>Series</a:t>
            </a:r>
            <a:endParaRPr sz="1000" dirty="0">
              <a:latin typeface="Arial" panose="020B0604020202020204"/>
              <a:ea typeface="Arial" panose="020B0604020202020204"/>
              <a:cs typeface="Arial" panose="020B0604020202020204"/>
            </a:endParaRPr>
          </a:p>
        </p:txBody>
      </p:sp>
      <p:sp>
        <p:nvSpPr>
          <p:cNvPr id="186" name="textbox 186"/>
          <p:cNvSpPr/>
          <p:nvPr/>
        </p:nvSpPr>
        <p:spPr>
          <a:xfrm>
            <a:off x="8407417" y="4705532"/>
            <a:ext cx="1821814" cy="2076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430"/>
              </a:lnSpc>
            </a:pPr>
            <a:r>
              <a:rPr sz="1000" kern="0" spc="20" dirty="0">
                <a:solidFill>
                  <a:srgbClr val="000000">
                    <a:alpha val="100000"/>
                  </a:srgbClr>
                </a:solidFill>
                <a:latin typeface="Arial" panose="020B0604020202020204"/>
                <a:ea typeface="Arial" panose="020B0604020202020204"/>
                <a:cs typeface="Arial" panose="020B0604020202020204"/>
              </a:rPr>
              <a:t>Specifications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fo</a:t>
            </a:r>
            <a:r>
              <a:rPr sz="1000" kern="0" spc="10" dirty="0">
                <a:solidFill>
                  <a:srgbClr val="000000">
                    <a:alpha val="100000"/>
                  </a:srgbClr>
                </a:solidFill>
                <a:latin typeface="Arial" panose="020B0604020202020204"/>
                <a:ea typeface="Arial" panose="020B0604020202020204"/>
                <a:cs typeface="Arial" panose="020B0604020202020204"/>
              </a:rPr>
              <a:t>r</a:t>
            </a:r>
            <a:r>
              <a:rPr sz="1000" kern="0" spc="60" dirty="0">
                <a:solidFill>
                  <a:srgbClr val="000000">
                    <a:alpha val="100000"/>
                  </a:srgbClr>
                </a:solidFill>
                <a:latin typeface="Arial" panose="020B0604020202020204"/>
                <a:ea typeface="Arial" panose="020B0604020202020204"/>
                <a:cs typeface="Arial" panose="020B0604020202020204"/>
              </a:rPr>
              <a:t>    </a:t>
            </a:r>
            <a:r>
              <a:rPr lang="en-US" sz="1000" kern="0" spc="60" dirty="0">
                <a:solidFill>
                  <a:srgbClr val="000000">
                    <a:alpha val="100000"/>
                  </a:srgbClr>
                </a:solidFill>
                <a:latin typeface="Arial" panose="020B0604020202020204"/>
                <a:ea typeface="Arial" panose="020B0604020202020204"/>
                <a:cs typeface="Arial" panose="020B0604020202020204"/>
              </a:rPr>
              <a:t>sagger</a:t>
            </a:r>
            <a:endParaRPr lang="en-US" sz="1000" kern="0" spc="60" dirty="0">
              <a:solidFill>
                <a:srgbClr val="000000">
                  <a:alpha val="100000"/>
                </a:srgbClr>
              </a:solidFill>
              <a:latin typeface="Arial" panose="020B0604020202020204"/>
              <a:ea typeface="Arial" panose="020B0604020202020204"/>
              <a:cs typeface="Arial" panose="020B060402020202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 name="table 188"/>
          <p:cNvGraphicFramePr>
            <a:graphicFrameLocks noGrp="1"/>
          </p:cNvGraphicFramePr>
          <p:nvPr/>
        </p:nvGraphicFramePr>
        <p:xfrm>
          <a:off x="739790" y="5788062"/>
          <a:ext cx="6165215" cy="3295015"/>
        </p:xfrm>
        <a:graphic>
          <a:graphicData uri="http://schemas.openxmlformats.org/drawingml/2006/table">
            <a:tbl>
              <a:tblPr/>
              <a:tblGrid>
                <a:gridCol w="1990725"/>
                <a:gridCol w="2132964"/>
                <a:gridCol w="2041525"/>
              </a:tblGrid>
              <a:tr h="402590">
                <a:tc rowSpan="5">
                  <a:txBody>
                    <a:bodyPr/>
                    <a:lstStyle/>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55575" algn="l" rtl="0" eaLnBrk="0">
                        <a:lnSpc>
                          <a:spcPct val="96000"/>
                        </a:lnSpc>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Chemical</a:t>
                      </a:r>
                      <a:r>
                        <a:rPr sz="11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Composition</a:t>
                      </a:r>
                      <a:r>
                        <a:rPr sz="1100" kern="0" spc="1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806450" algn="l" rtl="0" eaLnBrk="0">
                        <a:lnSpc>
                          <a:spcPct val="99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SnO</a:t>
                      </a:r>
                      <a:r>
                        <a:rPr sz="1100" kern="0" spc="20" dirty="0">
                          <a:solidFill>
                            <a:srgbClr val="000000">
                              <a:alpha val="100000"/>
                            </a:srgbClr>
                          </a:solidFill>
                          <a:latin typeface="Calibri" panose="020F0502020204030204"/>
                          <a:ea typeface="Calibri" panose="020F0502020204030204"/>
                          <a:cs typeface="Calibri" panose="020F0502020204030204"/>
                        </a:rPr>
                        <a:t>₂</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69950" algn="l" rtl="0" eaLnBrk="0">
                        <a:lnSpc>
                          <a:spcPts val="1420"/>
                        </a:lnSpc>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8-10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900" dirty="0">
                        <a:latin typeface="Arial" panose="020B0604020202020204"/>
                        <a:ea typeface="Arial" panose="020B0604020202020204"/>
                        <a:cs typeface="Arial" panose="020B0604020202020204"/>
                      </a:endParaRPr>
                    </a:p>
                    <a:p>
                      <a:pPr marL="774700" algn="l" rtl="0" eaLnBrk="0">
                        <a:lnSpc>
                          <a:spcPct val="99000"/>
                        </a:lnSpc>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ZrO</a:t>
                      </a:r>
                      <a:r>
                        <a:rPr sz="1100" kern="0" spc="-20" dirty="0">
                          <a:solidFill>
                            <a:srgbClr val="000000">
                              <a:alpha val="100000"/>
                            </a:srgbClr>
                          </a:solidFill>
                          <a:latin typeface="Calibri" panose="020F0502020204030204"/>
                          <a:ea typeface="Calibri" panose="020F0502020204030204"/>
                          <a:cs typeface="Calibri" panose="020F0502020204030204"/>
                        </a:rPr>
                        <a:t>₂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831850" algn="l" rtl="0" eaLnBrk="0">
                        <a:lnSpc>
                          <a:spcPts val="142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25-30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9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736600" algn="l" rtl="0" eaLnBrk="0">
                        <a:lnSpc>
                          <a:spcPct val="98000"/>
                        </a:lnSpc>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Y</a:t>
                      </a:r>
                      <a:r>
                        <a:rPr sz="1100" kern="0" spc="-10" dirty="0">
                          <a:solidFill>
                            <a:srgbClr val="000000">
                              <a:alpha val="100000"/>
                            </a:srgbClr>
                          </a:solidFill>
                          <a:latin typeface="Calibri" panose="020F0502020204030204"/>
                          <a:ea typeface="Calibri" panose="020F0502020204030204"/>
                          <a:cs typeface="Calibri" panose="020F0502020204030204"/>
                        </a:rPr>
                        <a:t>₂</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1100" kern="0" spc="-10" dirty="0">
                          <a:solidFill>
                            <a:srgbClr val="000000">
                              <a:alpha val="100000"/>
                            </a:srgbClr>
                          </a:solidFill>
                          <a:latin typeface="Calibri" panose="020F0502020204030204"/>
                          <a:ea typeface="Calibri" panose="020F0502020204030204"/>
                          <a:cs typeface="Calibri" panose="020F0502020204030204"/>
                        </a:rPr>
                        <a:t>₃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908050" algn="l" rtl="0" eaLnBrk="0">
                        <a:lnSpc>
                          <a:spcPts val="142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4-7</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698500" algn="l" rtl="0" eaLnBrk="0">
                        <a:lnSpc>
                          <a:spcPct val="98000"/>
                        </a:lnSpc>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Al</a:t>
                      </a:r>
                      <a:r>
                        <a:rPr sz="1100" kern="0" spc="-10" dirty="0">
                          <a:solidFill>
                            <a:srgbClr val="000000">
                              <a:alpha val="100000"/>
                            </a:srgbClr>
                          </a:solidFill>
                          <a:latin typeface="Calibri" panose="020F0502020204030204"/>
                          <a:ea typeface="Calibri" panose="020F0502020204030204"/>
                          <a:cs typeface="Calibri" panose="020F0502020204030204"/>
                        </a:rPr>
                        <a:t>₂</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1100" kern="0" spc="-10" dirty="0">
                          <a:solidFill>
                            <a:srgbClr val="000000">
                              <a:alpha val="100000"/>
                            </a:srgbClr>
                          </a:solidFill>
                          <a:latin typeface="Calibri" panose="020F0502020204030204"/>
                          <a:ea typeface="Calibri" panose="020F0502020204030204"/>
                          <a:cs typeface="Calibri" panose="020F0502020204030204"/>
                        </a:rPr>
                        <a:t>₃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831850" algn="l" rtl="0" eaLnBrk="0">
                        <a:lnSpc>
                          <a:spcPts val="142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40-50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8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44550" algn="l" rtl="0" eaLnBrk="0">
                        <a:lnSpc>
                          <a:spcPct val="96000"/>
                        </a:lnSpc>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Mgo</a:t>
                      </a:r>
                      <a:r>
                        <a:rPr sz="1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831850" algn="l" rtl="0" eaLnBrk="0">
                        <a:lnSpc>
                          <a:spcPts val="142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15-20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rowSpan="3">
                  <a:txBody>
                    <a:bodyPr/>
                    <a:lstStyle/>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marL="301625" algn="l" rtl="0" eaLnBrk="0">
                        <a:lnSpc>
                          <a:spcPct val="9600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Physical Properties</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660400" algn="l" rtl="0" eaLnBrk="0">
                        <a:lnSpc>
                          <a:spcPct val="97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Porosity</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869950" algn="l" rtl="0" eaLnBrk="0">
                        <a:lnSpc>
                          <a:spcPts val="142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2-3%</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91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60350" algn="l" rtl="0" eaLnBrk="0">
                        <a:lnSpc>
                          <a:spcPct val="96000"/>
                        </a:lnSpc>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Flexural</a:t>
                      </a:r>
                      <a:r>
                        <a:rPr sz="11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Strength(MPa)</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marL="831850" algn="l" rtl="0" eaLnBrk="0">
                        <a:lnSpc>
                          <a:spcPts val="142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15-18</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9575">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5000"/>
                        </a:lnSpc>
                      </a:pPr>
                      <a:endParaRPr sz="800" dirty="0">
                        <a:latin typeface="Arial" panose="020B0604020202020204"/>
                        <a:ea typeface="Arial" panose="020B0604020202020204"/>
                        <a:cs typeface="Arial" panose="020B0604020202020204"/>
                      </a:endParaRPr>
                    </a:p>
                    <a:p>
                      <a:pPr marL="336550" algn="l" rtl="0" eaLnBrk="0">
                        <a:lnSpc>
                          <a:spcPct val="96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Bulk</a:t>
                      </a:r>
                      <a:r>
                        <a:rPr sz="11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Density</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cm</a:t>
                      </a:r>
                      <a:r>
                        <a:rPr sz="1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³)</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900" dirty="0">
                        <a:latin typeface="Arial" panose="020B0604020202020204"/>
                        <a:ea typeface="Arial" panose="020B0604020202020204"/>
                        <a:cs typeface="Arial" panose="020B0604020202020204"/>
                      </a:endParaRPr>
                    </a:p>
                    <a:p>
                      <a:pPr marL="762000" algn="l" rtl="0" eaLnBrk="0">
                        <a:lnSpc>
                          <a:spcPts val="1415"/>
                        </a:lnSpc>
                        <a:spcBef>
                          <a:spcPts val="0"/>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2.8-3.0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90" name="table 190"/>
          <p:cNvGraphicFramePr>
            <a:graphicFrameLocks noGrp="1"/>
          </p:cNvGraphicFramePr>
          <p:nvPr/>
        </p:nvGraphicFramePr>
        <p:xfrm>
          <a:off x="8302639" y="6194421"/>
          <a:ext cx="6177915" cy="2882265"/>
        </p:xfrm>
        <a:graphic>
          <a:graphicData uri="http://schemas.openxmlformats.org/drawingml/2006/table">
            <a:tbl>
              <a:tblPr/>
              <a:tblGrid>
                <a:gridCol w="1990725"/>
                <a:gridCol w="2132964"/>
                <a:gridCol w="2054225"/>
              </a:tblGrid>
              <a:tr h="396875">
                <a:tc rowSpan="4">
                  <a:txBody>
                    <a:bodyPr/>
                    <a:lstStyle/>
                    <a:p>
                      <a:pPr algn="l" rtl="0" eaLnBrk="0">
                        <a:lnSpc>
                          <a:spcPct val="123000"/>
                        </a:lnSpc>
                      </a:pPr>
                      <a:endParaRPr sz="1000" dirty="0">
                        <a:latin typeface="Arial" panose="020B0604020202020204"/>
                        <a:ea typeface="Arial" panose="020B0604020202020204"/>
                        <a:cs typeface="Arial" panose="020B0604020202020204"/>
                      </a:endParaRPr>
                    </a:p>
                    <a:p>
                      <a:pPr algn="l" rtl="0" eaLnBrk="0">
                        <a:lnSpc>
                          <a:spcPct val="123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marL="193675" algn="l" rtl="0" eaLnBrk="0">
                        <a:lnSpc>
                          <a:spcPct val="93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Chemical</a:t>
                      </a:r>
                      <a:r>
                        <a:rPr sz="11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Compos</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ition(%)</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819150" algn="l" rtl="0" eaLnBrk="0">
                        <a:lnSpc>
                          <a:spcPct val="95000"/>
                        </a:lnSpc>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ZrO</a:t>
                      </a:r>
                      <a:r>
                        <a:rPr sz="1100" kern="0" spc="-10" dirty="0">
                          <a:solidFill>
                            <a:srgbClr val="000000">
                              <a:alpha val="100000"/>
                            </a:srgbClr>
                          </a:solidFill>
                          <a:latin typeface="Calibri" panose="020F0502020204030204"/>
                          <a:ea typeface="Calibri" panose="020F0502020204030204"/>
                          <a:cs typeface="Calibri" panose="020F0502020204030204"/>
                        </a:rPr>
                        <a:t>₂</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pPr>
                      <a:endParaRPr sz="900" dirty="0">
                        <a:latin typeface="Arial" panose="020B0604020202020204"/>
                        <a:ea typeface="Arial" panose="020B0604020202020204"/>
                        <a:cs typeface="Arial" panose="020B0604020202020204"/>
                      </a:endParaRPr>
                    </a:p>
                    <a:p>
                      <a:pPr marL="850900" algn="l" rtl="0" eaLnBrk="0">
                        <a:lnSpc>
                          <a:spcPts val="137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26-30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910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4000"/>
                        </a:lnSpc>
                      </a:pPr>
                      <a:endParaRPr sz="9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749300" algn="l" rtl="0" eaLnBrk="0">
                        <a:lnSpc>
                          <a:spcPct val="95000"/>
                        </a:lnSpc>
                      </a:pP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Y</a:t>
                      </a:r>
                      <a:r>
                        <a:rPr sz="1100" kern="0" spc="-30" dirty="0">
                          <a:solidFill>
                            <a:srgbClr val="000000">
                              <a:alpha val="100000"/>
                            </a:srgbClr>
                          </a:solidFill>
                          <a:latin typeface="Calibri" panose="020F0502020204030204"/>
                          <a:ea typeface="Calibri" panose="020F0502020204030204"/>
                          <a:cs typeface="Calibri" panose="020F0502020204030204"/>
                        </a:rPr>
                        <a:t>₂</a:t>
                      </a: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1100" kern="0" spc="-30" dirty="0">
                          <a:solidFill>
                            <a:srgbClr val="000000">
                              <a:alpha val="100000"/>
                            </a:srgbClr>
                          </a:solidFill>
                          <a:latin typeface="Calibri" panose="020F0502020204030204"/>
                          <a:ea typeface="Calibri" panose="020F0502020204030204"/>
                          <a:cs typeface="Calibri" panose="020F0502020204030204"/>
                        </a:rPr>
                        <a:t>₃ </a:t>
                      </a: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4000"/>
                        </a:lnSpc>
                      </a:pPr>
                      <a:endParaRPr sz="1000" dirty="0">
                        <a:latin typeface="Arial" panose="020B0604020202020204"/>
                        <a:ea typeface="Arial" panose="020B0604020202020204"/>
                        <a:cs typeface="Arial" panose="020B0604020202020204"/>
                      </a:endParaRPr>
                    </a:p>
                    <a:p>
                      <a:pPr marL="920750" algn="l" rtl="0" eaLnBrk="0">
                        <a:lnSpc>
                          <a:spcPts val="1370"/>
                        </a:lnSpc>
                        <a:spcBef>
                          <a:spcPts val="5"/>
                        </a:spcBef>
                      </a:pP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5-8</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115">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900" dirty="0">
                        <a:latin typeface="Arial" panose="020B0604020202020204"/>
                        <a:ea typeface="Arial" panose="020B0604020202020204"/>
                        <a:cs typeface="Arial" panose="020B0604020202020204"/>
                      </a:endParaRPr>
                    </a:p>
                    <a:p>
                      <a:pPr marL="717550" algn="l" rtl="0" eaLnBrk="0">
                        <a:lnSpc>
                          <a:spcPct val="95000"/>
                        </a:lnSpc>
                        <a:spcBef>
                          <a:spcPts val="5"/>
                        </a:spcBef>
                      </a:pP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Al</a:t>
                      </a:r>
                      <a:r>
                        <a:rPr sz="1100" kern="0" spc="-30" dirty="0">
                          <a:solidFill>
                            <a:srgbClr val="000000">
                              <a:alpha val="100000"/>
                            </a:srgbClr>
                          </a:solidFill>
                          <a:latin typeface="Calibri" panose="020F0502020204030204"/>
                          <a:ea typeface="Calibri" panose="020F0502020204030204"/>
                          <a:cs typeface="Calibri" panose="020F0502020204030204"/>
                        </a:rPr>
                        <a:t>₂</a:t>
                      </a: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1100" kern="0" spc="-30" dirty="0">
                          <a:solidFill>
                            <a:srgbClr val="000000">
                              <a:alpha val="100000"/>
                            </a:srgbClr>
                          </a:solidFill>
                          <a:latin typeface="Calibri" panose="020F0502020204030204"/>
                          <a:ea typeface="Calibri" panose="020F0502020204030204"/>
                          <a:cs typeface="Calibri" panose="020F0502020204030204"/>
                        </a:rPr>
                        <a:t>₃ </a:t>
                      </a: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850900" algn="l" rtl="0" eaLnBrk="0">
                        <a:lnSpc>
                          <a:spcPts val="137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40-50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857250" algn="l" rtl="0" eaLnBrk="0">
                        <a:lnSpc>
                          <a:spcPct val="92000"/>
                        </a:lnSpc>
                        <a:spcBef>
                          <a:spcPts val="0"/>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MgO(%)</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50900" algn="l" rtl="0" eaLnBrk="0">
                        <a:lnSpc>
                          <a:spcPts val="1370"/>
                        </a:lnSpc>
                      </a:pP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15-20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rowSpan="3">
                  <a:txBody>
                    <a:bodyPr/>
                    <a:lstStyle/>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marL="333375" algn="l" rtl="0" eaLnBrk="0">
                        <a:lnSpc>
                          <a:spcPct val="93000"/>
                        </a:lnSpc>
                        <a:spcBef>
                          <a:spcPts val="5"/>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Physical</a:t>
                      </a:r>
                      <a:r>
                        <a:rPr sz="11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Prop</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erties</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679450" algn="l" rtl="0" eaLnBrk="0">
                        <a:lnSpc>
                          <a:spcPct val="93000"/>
                        </a:lnSpc>
                        <a:spcBef>
                          <a:spcPts val="5"/>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Porosity(%)</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82650" algn="l" rtl="0" eaLnBrk="0">
                        <a:lnSpc>
                          <a:spcPts val="1370"/>
                        </a:lnSpc>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750">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298450" algn="l" rtl="0" eaLnBrk="0">
                        <a:lnSpc>
                          <a:spcPct val="92000"/>
                        </a:lnSpc>
                        <a:spcBef>
                          <a:spcPts val="0"/>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Flexural</a:t>
                      </a:r>
                      <a:r>
                        <a:rPr sz="11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Stren</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gth(MPa)</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50900" algn="l" rtl="0" eaLnBrk="0">
                        <a:lnSpc>
                          <a:spcPts val="1370"/>
                        </a:lnSpc>
                      </a:pPr>
                      <a:r>
                        <a:rPr sz="1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12-15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5925">
                <a:tc v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800" dirty="0">
                        <a:latin typeface="Arial" panose="020B0604020202020204"/>
                        <a:ea typeface="Arial" panose="020B0604020202020204"/>
                        <a:cs typeface="Arial" panose="020B0604020202020204"/>
                      </a:endParaRPr>
                    </a:p>
                    <a:p>
                      <a:pPr marL="368300" algn="l" rtl="0" eaLnBrk="0">
                        <a:lnSpc>
                          <a:spcPct val="92000"/>
                        </a:lnSpc>
                        <a:spcBef>
                          <a:spcPts val="0"/>
                        </a:spcBef>
                      </a:pP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Bulk</a:t>
                      </a:r>
                      <a:r>
                        <a:rPr sz="1100"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Density(g</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/cm³)</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781050" algn="l" rtl="0" eaLnBrk="0">
                        <a:lnSpc>
                          <a:spcPts val="1365"/>
                        </a:lnSpc>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3.0-3.1</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92" name="textbox 192"/>
          <p:cNvSpPr/>
          <p:nvPr/>
        </p:nvSpPr>
        <p:spPr>
          <a:xfrm>
            <a:off x="8223263" y="3509243"/>
            <a:ext cx="6266179" cy="24491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70"/>
              </a:lnSpc>
            </a:pPr>
            <a:r>
              <a:rPr sz="1300" kern="0" spc="-30" dirty="0">
                <a:solidFill>
                  <a:srgbClr val="70201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30" dirty="0">
                <a:solidFill>
                  <a:srgbClr val="000000">
                    <a:alpha val="100000"/>
                  </a:srgbClr>
                </a:solidFill>
                <a:latin typeface="Arial" panose="020B0604020202020204"/>
                <a:ea typeface="Arial" panose="020B0604020202020204"/>
                <a:cs typeface="Arial" panose="020B0604020202020204"/>
              </a:rPr>
              <a:t>Product</a:t>
            </a:r>
            <a:r>
              <a:rPr sz="1300" b="1" kern="0" spc="110" dirty="0">
                <a:solidFill>
                  <a:srgbClr val="000000">
                    <a:alpha val="100000"/>
                  </a:srgbClr>
                </a:solidFill>
                <a:latin typeface="Arial" panose="020B0604020202020204"/>
                <a:ea typeface="Arial" panose="020B0604020202020204"/>
                <a:cs typeface="Arial" panose="020B0604020202020204"/>
              </a:rPr>
              <a:t> </a:t>
            </a:r>
            <a:r>
              <a:rPr sz="1300" b="1" kern="0" spc="-30" dirty="0">
                <a:solidFill>
                  <a:srgbClr val="000000">
                    <a:alpha val="100000"/>
                  </a:srgbClr>
                </a:solidFill>
                <a:latin typeface="Arial" panose="020B0604020202020204"/>
                <a:ea typeface="Arial" panose="020B0604020202020204"/>
                <a:cs typeface="Arial" panose="020B0604020202020204"/>
              </a:rPr>
              <a:t>Features:</a:t>
            </a:r>
            <a:endParaRPr sz="1300" dirty="0">
              <a:latin typeface="Arial" panose="020B0604020202020204"/>
              <a:ea typeface="Arial" panose="020B0604020202020204"/>
              <a:cs typeface="Arial" panose="020B0604020202020204"/>
            </a:endParaRPr>
          </a:p>
          <a:p>
            <a:pPr marL="158750" algn="l" rtl="0" eaLnBrk="0">
              <a:lnSpc>
                <a:spcPts val="1350"/>
              </a:lnSpc>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1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has</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excellent</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corrosion</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resistance</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and</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does</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not wet</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inorganic</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and</a:t>
            </a:r>
            <a:endParaRPr sz="1000" dirty="0">
              <a:latin typeface="Arial" panose="020B0604020202020204"/>
              <a:ea typeface="Arial" panose="020B0604020202020204"/>
              <a:cs typeface="Arial" panose="020B0604020202020204"/>
            </a:endParaRPr>
          </a:p>
          <a:p>
            <a:pPr marL="158750" algn="l" rtl="0" eaLnBrk="0">
              <a:lnSpc>
                <a:spcPts val="1260"/>
              </a:lnSpc>
              <a:spcBef>
                <a:spcPts val="30"/>
              </a:spcBef>
            </a:pPr>
            <a:r>
              <a:rPr sz="1000" kern="0" spc="0" dirty="0">
                <a:solidFill>
                  <a:srgbClr val="000000">
                    <a:alpha val="100000"/>
                  </a:srgbClr>
                </a:solidFill>
                <a:latin typeface="Arial" panose="020B0604020202020204"/>
                <a:ea typeface="Arial" panose="020B0604020202020204"/>
                <a:cs typeface="Arial" panose="020B0604020202020204"/>
              </a:rPr>
              <a:t>metal</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melts</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re</a:t>
            </a:r>
            <a:r>
              <a:rPr sz="1000" kern="0" spc="-10" dirty="0">
                <a:solidFill>
                  <a:srgbClr val="000000">
                    <a:alpha val="100000"/>
                  </a:srgbClr>
                </a:solidFill>
                <a:latin typeface="Arial" panose="020B0604020202020204"/>
                <a:ea typeface="Arial" panose="020B0604020202020204"/>
                <a:cs typeface="Arial" panose="020B0604020202020204"/>
              </a:rPr>
              <a:t>presented</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by</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positive</a:t>
            </a:r>
            <a:r>
              <a:rPr sz="1000" kern="0" spc="1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electrode</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materials,electrolytes,</a:t>
            </a:r>
            <a:endParaRPr sz="1000" dirty="0">
              <a:latin typeface="Arial" panose="020B0604020202020204"/>
              <a:ea typeface="Arial" panose="020B0604020202020204"/>
              <a:cs typeface="Arial" panose="020B0604020202020204"/>
            </a:endParaRPr>
          </a:p>
          <a:p>
            <a:pPr marL="158750" algn="l" rtl="0" eaLnBrk="0">
              <a:lnSpc>
                <a:spcPts val="1260"/>
              </a:lnSpc>
              <a:spcBef>
                <a:spcPts val="30"/>
              </a:spcBef>
            </a:pPr>
            <a:r>
              <a:rPr sz="1000" kern="0" spc="-10" dirty="0">
                <a:solidFill>
                  <a:srgbClr val="000000">
                    <a:alpha val="100000"/>
                  </a:srgbClr>
                </a:solidFill>
                <a:latin typeface="Arial" panose="020B0604020202020204"/>
                <a:ea typeface="Arial" panose="020B0604020202020204"/>
                <a:cs typeface="Arial" panose="020B0604020202020204"/>
              </a:rPr>
              <a:t>and</a:t>
            </a:r>
            <a:r>
              <a:rPr sz="1000" kern="0" spc="1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glass</a:t>
            </a:r>
            <a:endParaRPr sz="1000" dirty="0">
              <a:latin typeface="Arial" panose="020B0604020202020204"/>
              <a:ea typeface="Arial" panose="020B0604020202020204"/>
              <a:cs typeface="Arial" panose="020B0604020202020204"/>
            </a:endParaRPr>
          </a:p>
          <a:p>
            <a:pPr marL="158750" algn="l" rtl="0" eaLnBrk="0">
              <a:lnSpc>
                <a:spcPts val="1310"/>
              </a:lnSpc>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can</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be</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adjusted</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in</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combination</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with</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user-needs</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to</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adapt</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to</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different</a:t>
            </a:r>
            <a:endParaRPr sz="1000" dirty="0">
              <a:latin typeface="Arial" panose="020B0604020202020204"/>
              <a:ea typeface="Arial" panose="020B0604020202020204"/>
              <a:cs typeface="Arial" panose="020B0604020202020204"/>
            </a:endParaRPr>
          </a:p>
          <a:p>
            <a:pPr marL="158750" algn="l" rtl="0" eaLnBrk="0">
              <a:lnSpc>
                <a:spcPts val="1545"/>
              </a:lnSpc>
            </a:pPr>
            <a:r>
              <a:rPr sz="1000" kern="0" spc="0" dirty="0">
                <a:solidFill>
                  <a:srgbClr val="000000">
                    <a:alpha val="100000"/>
                  </a:srgbClr>
                </a:solidFill>
                <a:latin typeface="Arial" panose="020B0604020202020204"/>
                <a:ea typeface="Arial" panose="020B0604020202020204"/>
                <a:cs typeface="Arial" panose="020B0604020202020204"/>
              </a:rPr>
              <a:t>application  sce</a:t>
            </a:r>
            <a:r>
              <a:rPr sz="1000" kern="0" spc="-10" dirty="0">
                <a:solidFill>
                  <a:srgbClr val="000000">
                    <a:alpha val="100000"/>
                  </a:srgbClr>
                </a:solidFill>
                <a:latin typeface="Arial" panose="020B0604020202020204"/>
                <a:ea typeface="Arial" panose="020B0604020202020204"/>
                <a:cs typeface="Arial" panose="020B0604020202020204"/>
              </a:rPr>
              <a:t>nes</a:t>
            </a:r>
            <a:endParaRPr sz="1000" dirty="0">
              <a:latin typeface="Arial" panose="020B0604020202020204"/>
              <a:ea typeface="Arial" panose="020B0604020202020204"/>
              <a:cs typeface="Arial" panose="020B0604020202020204"/>
            </a:endParaRPr>
          </a:p>
          <a:p>
            <a:pPr marL="158750" algn="l" rtl="0" eaLnBrk="0">
              <a:lnSpc>
                <a:spcPts val="1320"/>
              </a:lnSpc>
            </a:pPr>
            <a:r>
              <a:rPr sz="1500" kern="0" spc="0" baseline="13000" dirty="0">
                <a:solidFill>
                  <a:srgbClr val="000000">
                    <a:alpha val="100000"/>
                  </a:srgbClr>
                </a:solidFill>
                <a:latin typeface="Arial" panose="020B0604020202020204"/>
                <a:ea typeface="Arial" panose="020B0604020202020204"/>
                <a:cs typeface="Arial" panose="020B0604020202020204"/>
              </a:rPr>
              <a:t>Adjustable</a:t>
            </a:r>
            <a:r>
              <a:rPr sz="900" kern="0" spc="9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to</a:t>
            </a:r>
            <a:r>
              <a:rPr sz="900" kern="0" spc="10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zero</a:t>
            </a:r>
            <a:r>
              <a:rPr sz="900" kern="0" spc="12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expansion</a:t>
            </a:r>
            <a:r>
              <a:rPr sz="900" kern="0" spc="12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and</a:t>
            </a:r>
            <a:r>
              <a:rPr sz="900" kern="0" spc="11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a</a:t>
            </a:r>
            <a:r>
              <a:rPr sz="900" kern="0" spc="12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strength</a:t>
            </a:r>
            <a:r>
              <a:rPr sz="900" kern="0" spc="9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far</a:t>
            </a:r>
            <a:r>
              <a:rPr sz="900" kern="0" spc="13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higher</a:t>
            </a:r>
            <a:r>
              <a:rPr sz="900" kern="0" spc="8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than</a:t>
            </a:r>
            <a:r>
              <a:rPr sz="900" kern="0" spc="100" dirty="0">
                <a:solidFill>
                  <a:srgbClr val="000000">
                    <a:alpha val="100000"/>
                  </a:srgbClr>
                </a:solidFill>
                <a:latin typeface="Arial" panose="020B0604020202020204"/>
                <a:ea typeface="Arial" panose="020B0604020202020204"/>
                <a:cs typeface="Arial" panose="020B0604020202020204"/>
              </a:rPr>
              <a:t> </a:t>
            </a:r>
            <a:r>
              <a:rPr sz="1500" kern="0" spc="0" baseline="13000" dirty="0">
                <a:solidFill>
                  <a:srgbClr val="000000">
                    <a:alpha val="100000"/>
                  </a:srgbClr>
                </a:solidFill>
                <a:latin typeface="Arial" panose="020B0604020202020204"/>
                <a:ea typeface="Arial" panose="020B0604020202020204"/>
                <a:cs typeface="Arial" panose="020B0604020202020204"/>
              </a:rPr>
              <a:t>that</a:t>
            </a:r>
            <a:r>
              <a:rPr sz="900" kern="0" spc="2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It</a:t>
            </a:r>
            <a:r>
              <a:rPr sz="900" kern="0" spc="2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is</a:t>
            </a:r>
            <a:r>
              <a:rPr sz="900" kern="0" spc="2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non</a:t>
            </a:r>
            <a:r>
              <a:rPr sz="1500" kern="0" spc="20" baseline="-1000" dirty="0">
                <a:solidFill>
                  <a:srgbClr val="000000">
                    <a:alpha val="100000"/>
                  </a:srgbClr>
                </a:solidFill>
                <a:latin typeface="Arial" panose="020B0604020202020204"/>
                <a:ea typeface="Arial" panose="020B0604020202020204"/>
                <a:cs typeface="Arial" panose="020B0604020202020204"/>
              </a:rPr>
              <a:t>-</a:t>
            </a:r>
            <a:r>
              <a:rPr sz="1500" kern="0" spc="0" baseline="-1000" dirty="0">
                <a:solidFill>
                  <a:srgbClr val="000000">
                    <a:alpha val="100000"/>
                  </a:srgbClr>
                </a:solidFill>
                <a:latin typeface="Arial" panose="020B0604020202020204"/>
                <a:ea typeface="Arial" panose="020B0604020202020204"/>
                <a:cs typeface="Arial" panose="020B0604020202020204"/>
              </a:rPr>
              <a:t>wettable</a:t>
            </a:r>
            <a:r>
              <a:rPr sz="900" kern="0" spc="17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to</a:t>
            </a:r>
            <a:r>
              <a:rPr sz="900" kern="0" spc="17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the</a:t>
            </a:r>
            <a:r>
              <a:rPr sz="900" kern="0" spc="10" dirty="0">
                <a:solidFill>
                  <a:srgbClr val="000000">
                    <a:alpha val="100000"/>
                  </a:srgbClr>
                </a:solidFill>
                <a:latin typeface="Arial" panose="020B0604020202020204"/>
                <a:ea typeface="Arial" panose="020B0604020202020204"/>
                <a:cs typeface="Arial" panose="020B0604020202020204"/>
              </a:rPr>
              <a:t>  </a:t>
            </a:r>
            <a:r>
              <a:rPr sz="1500" kern="0" spc="0" baseline="-1000" dirty="0">
                <a:solidFill>
                  <a:srgbClr val="000000">
                    <a:alpha val="100000"/>
                  </a:srgbClr>
                </a:solidFill>
                <a:latin typeface="Arial" panose="020B0604020202020204"/>
                <a:ea typeface="Arial" panose="020B0604020202020204"/>
                <a:cs typeface="Arial" panose="020B0604020202020204"/>
              </a:rPr>
              <a:t>melt</a:t>
            </a:r>
            <a:endParaRPr sz="1500" baseline="-1000" dirty="0">
              <a:latin typeface="Arial" panose="020B0604020202020204"/>
              <a:ea typeface="Arial" panose="020B0604020202020204"/>
              <a:cs typeface="Arial" panose="020B0604020202020204"/>
            </a:endParaRPr>
          </a:p>
          <a:p>
            <a:pPr algn="r" rtl="0" eaLnBrk="0">
              <a:lnSpc>
                <a:spcPts val="1355"/>
              </a:lnSpc>
            </a:pPr>
            <a:r>
              <a:rPr sz="1500" kern="0" spc="0" baseline="7000" dirty="0">
                <a:solidFill>
                  <a:srgbClr val="000000">
                    <a:alpha val="100000"/>
                  </a:srgbClr>
                </a:solidFill>
                <a:latin typeface="Arial" panose="020B0604020202020204"/>
                <a:ea typeface="Arial" panose="020B0604020202020204"/>
                <a:cs typeface="Arial" panose="020B0604020202020204"/>
              </a:rPr>
              <a:t>of</a:t>
            </a:r>
            <a:r>
              <a:rPr sz="900" kern="0" spc="50" dirty="0">
                <a:solidFill>
                  <a:srgbClr val="000000">
                    <a:alpha val="100000"/>
                  </a:srgbClr>
                </a:solidFill>
                <a:latin typeface="Arial" panose="020B0604020202020204"/>
                <a:ea typeface="Arial" panose="020B0604020202020204"/>
                <a:cs typeface="Arial" panose="020B0604020202020204"/>
              </a:rPr>
              <a:t>  </a:t>
            </a:r>
            <a:r>
              <a:rPr sz="1500" kern="0" spc="0" baseline="7000" dirty="0">
                <a:solidFill>
                  <a:srgbClr val="000000">
                    <a:alpha val="100000"/>
                  </a:srgbClr>
                </a:solidFill>
                <a:latin typeface="Arial" panose="020B0604020202020204"/>
                <a:ea typeface="Arial" panose="020B0604020202020204"/>
                <a:cs typeface="Arial" panose="020B0604020202020204"/>
              </a:rPr>
              <a:t>conventional</a:t>
            </a:r>
            <a:r>
              <a:rPr sz="900" kern="0" spc="50" dirty="0">
                <a:solidFill>
                  <a:srgbClr val="000000">
                    <a:alpha val="100000"/>
                  </a:srgbClr>
                </a:solidFill>
                <a:latin typeface="Arial" panose="020B0604020202020204"/>
                <a:ea typeface="Arial" panose="020B0604020202020204"/>
                <a:cs typeface="Arial" panose="020B0604020202020204"/>
              </a:rPr>
              <a:t>  </a:t>
            </a:r>
            <a:r>
              <a:rPr sz="1500" kern="0" spc="0" baseline="7000" dirty="0">
                <a:solidFill>
                  <a:srgbClr val="000000">
                    <a:alpha val="100000"/>
                  </a:srgbClr>
                </a:solidFill>
                <a:latin typeface="Arial" panose="020B0604020202020204"/>
                <a:ea typeface="Arial" panose="020B0604020202020204"/>
                <a:cs typeface="Arial" panose="020B0604020202020204"/>
              </a:rPr>
              <a:t>crucible</a:t>
            </a:r>
            <a:r>
              <a:rPr sz="1500" kern="0" spc="50" baseline="7000" dirty="0">
                <a:solidFill>
                  <a:srgbClr val="000000">
                    <a:alpha val="100000"/>
                  </a:srgbClr>
                </a:solidFill>
                <a:latin typeface="Arial" panose="020B0604020202020204"/>
                <a:ea typeface="Arial" panose="020B0604020202020204"/>
                <a:cs typeface="Arial" panose="020B0604020202020204"/>
              </a:rPr>
              <a:t>.</a:t>
            </a:r>
            <a:r>
              <a:rPr sz="1500" kern="0" spc="0" baseline="7000" dirty="0">
                <a:solidFill>
                  <a:srgbClr val="000000">
                    <a:alpha val="100000"/>
                  </a:srgbClr>
                </a:solidFill>
                <a:latin typeface="Arial" panose="020B0604020202020204"/>
                <a:ea typeface="Arial" panose="020B0604020202020204"/>
                <a:cs typeface="Arial" panose="020B0604020202020204"/>
              </a:rPr>
              <a:t>High</a:t>
            </a:r>
            <a:r>
              <a:rPr sz="1500" kern="0" spc="50" baseline="7000" dirty="0">
                <a:solidFill>
                  <a:srgbClr val="000000">
                    <a:alpha val="100000"/>
                  </a:srgbClr>
                </a:solidFill>
                <a:latin typeface="Arial" panose="020B0604020202020204"/>
                <a:ea typeface="Arial" panose="020B0604020202020204"/>
                <a:cs typeface="Arial" panose="020B0604020202020204"/>
              </a:rPr>
              <a:t>-</a:t>
            </a:r>
            <a:r>
              <a:rPr sz="1500" kern="0" spc="0" baseline="7000" dirty="0">
                <a:solidFill>
                  <a:srgbClr val="000000">
                    <a:alpha val="100000"/>
                  </a:srgbClr>
                </a:solidFill>
                <a:latin typeface="Arial" panose="020B0604020202020204"/>
                <a:ea typeface="Arial" panose="020B0604020202020204"/>
                <a:cs typeface="Arial" panose="020B0604020202020204"/>
              </a:rPr>
              <a:t>cost</a:t>
            </a:r>
            <a:r>
              <a:rPr sz="1500" kern="0" spc="50" baseline="7000" dirty="0">
                <a:solidFill>
                  <a:srgbClr val="000000">
                    <a:alpha val="100000"/>
                  </a:srgbClr>
                </a:solidFill>
                <a:latin typeface="Arial" panose="020B0604020202020204"/>
                <a:ea typeface="Arial" panose="020B0604020202020204"/>
                <a:cs typeface="Arial" panose="020B0604020202020204"/>
              </a:rPr>
              <a:t>-</a:t>
            </a:r>
            <a:r>
              <a:rPr sz="1500" kern="0" spc="0" baseline="7000" dirty="0">
                <a:solidFill>
                  <a:srgbClr val="000000">
                    <a:alpha val="100000"/>
                  </a:srgbClr>
                </a:solidFill>
                <a:latin typeface="Arial" panose="020B0604020202020204"/>
                <a:ea typeface="Arial" panose="020B0604020202020204"/>
                <a:cs typeface="Arial" panose="020B0604020202020204"/>
              </a:rPr>
              <a:t>performance</a:t>
            </a:r>
            <a:r>
              <a:rPr sz="900" kern="0" spc="50" dirty="0">
                <a:solidFill>
                  <a:srgbClr val="000000">
                    <a:alpha val="100000"/>
                  </a:srgbClr>
                </a:solidFill>
                <a:latin typeface="Arial" panose="020B0604020202020204"/>
                <a:ea typeface="Arial" panose="020B0604020202020204"/>
                <a:cs typeface="Arial" panose="020B0604020202020204"/>
              </a:rPr>
              <a:t>  </a:t>
            </a:r>
            <a:r>
              <a:rPr sz="1500" kern="0" spc="0" baseline="7000" dirty="0">
                <a:solidFill>
                  <a:srgbClr val="000000">
                    <a:alpha val="100000"/>
                  </a:srgbClr>
                </a:solidFill>
                <a:latin typeface="Arial" panose="020B0604020202020204"/>
                <a:ea typeface="Arial" panose="020B0604020202020204"/>
                <a:cs typeface="Arial" panose="020B0604020202020204"/>
              </a:rPr>
              <a:t>products</a:t>
            </a:r>
            <a:r>
              <a:rPr sz="900" kern="0" spc="50" dirty="0">
                <a:solidFill>
                  <a:srgbClr val="000000">
                    <a:alpha val="100000"/>
                  </a:srgbClr>
                </a:solidFill>
                <a:latin typeface="Arial" panose="020B0604020202020204"/>
                <a:ea typeface="Arial" panose="020B0604020202020204"/>
                <a:cs typeface="Arial" panose="020B0604020202020204"/>
              </a:rPr>
              <a:t> </a:t>
            </a:r>
            <a:r>
              <a:rPr sz="900" kern="0" spc="40" dirty="0">
                <a:solidFill>
                  <a:srgbClr val="000000">
                    <a:alpha val="100000"/>
                  </a:srgbClr>
                </a:solidFill>
                <a:latin typeface="Arial" panose="020B0604020202020204"/>
                <a:ea typeface="Arial" panose="020B0604020202020204"/>
                <a:cs typeface="Arial" panose="020B0604020202020204"/>
              </a:rPr>
              <a:t> </a:t>
            </a:r>
            <a:r>
              <a:rPr sz="1500" kern="0" spc="0" baseline="7000" dirty="0">
                <a:solidFill>
                  <a:srgbClr val="000000">
                    <a:alpha val="100000"/>
                  </a:srgbClr>
                </a:solidFill>
                <a:latin typeface="Arial" panose="020B0604020202020204"/>
                <a:ea typeface="Arial" panose="020B0604020202020204"/>
                <a:cs typeface="Arial" panose="020B0604020202020204"/>
              </a:rPr>
              <a:t>can</a:t>
            </a:r>
            <a:r>
              <a:rPr sz="900" kern="0" spc="40" dirty="0">
                <a:solidFill>
                  <a:srgbClr val="000000">
                    <a:alpha val="100000"/>
                  </a:srgbClr>
                </a:solidFill>
                <a:latin typeface="Arial" panose="020B0604020202020204"/>
                <a:ea typeface="Arial" panose="020B0604020202020204"/>
                <a:cs typeface="Arial" panose="020B0604020202020204"/>
              </a:rPr>
              <a:t>  </a:t>
            </a:r>
            <a:r>
              <a:rPr sz="1500" kern="0" spc="0" baseline="7000" dirty="0">
                <a:solidFill>
                  <a:srgbClr val="000000">
                    <a:alpha val="100000"/>
                  </a:srgbClr>
                </a:solidFill>
                <a:latin typeface="Arial" panose="020B0604020202020204"/>
                <a:ea typeface="Arial" panose="020B0604020202020204"/>
                <a:cs typeface="Arial" panose="020B0604020202020204"/>
              </a:rPr>
              <a:t>be</a:t>
            </a:r>
            <a:r>
              <a:rPr sz="900" kern="0" spc="40" dirty="0">
                <a:solidFill>
                  <a:srgbClr val="000000">
                    <a:alpha val="100000"/>
                  </a:srgbClr>
                </a:solidFill>
                <a:latin typeface="Arial" panose="020B0604020202020204"/>
                <a:ea typeface="Arial" panose="020B0604020202020204"/>
                <a:cs typeface="Arial" panose="020B0604020202020204"/>
              </a:rPr>
              <a:t>       </a:t>
            </a:r>
            <a:r>
              <a:rPr sz="1500" kern="0" spc="0" baseline="18000" dirty="0">
                <a:solidFill>
                  <a:srgbClr val="000000">
                    <a:alpha val="100000"/>
                  </a:srgbClr>
                </a:solidFill>
                <a:latin typeface="Arial" panose="020B0604020202020204"/>
                <a:ea typeface="Arial" panose="020B0604020202020204"/>
                <a:cs typeface="Arial" panose="020B0604020202020204"/>
              </a:rPr>
              <a:t>represented</a:t>
            </a:r>
            <a:r>
              <a:rPr sz="900" kern="0" spc="180" dirty="0">
                <a:solidFill>
                  <a:srgbClr val="000000">
                    <a:alpha val="100000"/>
                  </a:srgbClr>
                </a:solidFill>
                <a:latin typeface="Arial" panose="020B0604020202020204"/>
                <a:ea typeface="Arial" panose="020B0604020202020204"/>
                <a:cs typeface="Arial" panose="020B0604020202020204"/>
              </a:rPr>
              <a:t> </a:t>
            </a:r>
            <a:r>
              <a:rPr sz="1500" kern="0" spc="0" baseline="18000" dirty="0">
                <a:solidFill>
                  <a:srgbClr val="000000">
                    <a:alpha val="100000"/>
                  </a:srgbClr>
                </a:solidFill>
                <a:latin typeface="Arial" panose="020B0604020202020204"/>
                <a:ea typeface="Arial" panose="020B0604020202020204"/>
                <a:cs typeface="Arial" panose="020B0604020202020204"/>
              </a:rPr>
              <a:t>by</a:t>
            </a:r>
            <a:r>
              <a:rPr sz="900" kern="0" spc="120" dirty="0">
                <a:solidFill>
                  <a:srgbClr val="000000">
                    <a:alpha val="100000"/>
                  </a:srgbClr>
                </a:solidFill>
                <a:latin typeface="Arial" panose="020B0604020202020204"/>
                <a:ea typeface="Arial" panose="020B0604020202020204"/>
                <a:cs typeface="Arial" panose="020B0604020202020204"/>
              </a:rPr>
              <a:t> </a:t>
            </a:r>
            <a:r>
              <a:rPr sz="1500" kern="0" spc="0" baseline="18000" dirty="0">
                <a:solidFill>
                  <a:srgbClr val="000000">
                    <a:alpha val="100000"/>
                  </a:srgbClr>
                </a:solidFill>
                <a:latin typeface="Arial" panose="020B0604020202020204"/>
                <a:ea typeface="Arial" panose="020B0604020202020204"/>
                <a:cs typeface="Arial" panose="020B0604020202020204"/>
              </a:rPr>
              <a:t>the</a:t>
            </a:r>
            <a:r>
              <a:rPr sz="900" kern="0" spc="140" dirty="0">
                <a:solidFill>
                  <a:srgbClr val="000000">
                    <a:alpha val="100000"/>
                  </a:srgbClr>
                </a:solidFill>
                <a:latin typeface="Arial" panose="020B0604020202020204"/>
                <a:ea typeface="Arial" panose="020B0604020202020204"/>
                <a:cs typeface="Arial" panose="020B0604020202020204"/>
              </a:rPr>
              <a:t> </a:t>
            </a:r>
            <a:r>
              <a:rPr sz="1500" kern="0" spc="0" baseline="18000" dirty="0">
                <a:solidFill>
                  <a:srgbClr val="000000">
                    <a:alpha val="100000"/>
                  </a:srgbClr>
                </a:solidFill>
                <a:latin typeface="Arial" panose="020B0604020202020204"/>
                <a:ea typeface="Arial" panose="020B0604020202020204"/>
                <a:cs typeface="Arial" panose="020B0604020202020204"/>
              </a:rPr>
              <a:t>cathode</a:t>
            </a:r>
            <a:r>
              <a:rPr sz="900" kern="0" spc="170" dirty="0">
                <a:solidFill>
                  <a:srgbClr val="000000">
                    <a:alpha val="100000"/>
                  </a:srgbClr>
                </a:solidFill>
                <a:latin typeface="Arial" panose="020B0604020202020204"/>
                <a:ea typeface="Arial" panose="020B0604020202020204"/>
                <a:cs typeface="Arial" panose="020B0604020202020204"/>
              </a:rPr>
              <a:t> </a:t>
            </a:r>
            <a:r>
              <a:rPr sz="1500" kern="0" spc="0" baseline="18000" dirty="0">
                <a:solidFill>
                  <a:srgbClr val="000000">
                    <a:alpha val="100000"/>
                  </a:srgbClr>
                </a:solidFill>
                <a:latin typeface="Arial" panose="020B0604020202020204"/>
                <a:ea typeface="Arial" panose="020B0604020202020204"/>
                <a:cs typeface="Arial" panose="020B0604020202020204"/>
              </a:rPr>
              <a:t>materials</a:t>
            </a:r>
            <a:endParaRPr sz="1500" baseline="18000" dirty="0">
              <a:latin typeface="Arial" panose="020B0604020202020204"/>
              <a:ea typeface="Arial" panose="020B0604020202020204"/>
              <a:cs typeface="Arial" panose="020B0604020202020204"/>
            </a:endParaRPr>
          </a:p>
          <a:p>
            <a:pPr marL="158750" algn="l" rtl="0" eaLnBrk="0">
              <a:lnSpc>
                <a:spcPts val="1365"/>
              </a:lnSpc>
              <a:spcBef>
                <a:spcPts val="35"/>
              </a:spcBef>
            </a:pPr>
            <a:r>
              <a:rPr sz="1000" kern="0" spc="0" dirty="0">
                <a:solidFill>
                  <a:srgbClr val="000000">
                    <a:alpha val="100000"/>
                  </a:srgbClr>
                </a:solidFill>
                <a:latin typeface="Arial" panose="020B0604020202020204"/>
                <a:ea typeface="Arial" panose="020B0604020202020204"/>
                <a:cs typeface="Arial" panose="020B0604020202020204"/>
              </a:rPr>
              <a:t>adjustable</a:t>
            </a:r>
            <a:r>
              <a:rPr sz="1000" kern="0" spc="26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accordin</a:t>
            </a:r>
            <a:r>
              <a:rPr sz="1000" kern="0" spc="-10" dirty="0">
                <a:solidFill>
                  <a:srgbClr val="000000">
                    <a:alpha val="100000"/>
                  </a:srgbClr>
                </a:solidFill>
                <a:latin typeface="Arial" panose="020B0604020202020204"/>
                <a:ea typeface="Arial" panose="020B0604020202020204"/>
                <a:cs typeface="Arial" panose="020B0604020202020204"/>
              </a:rPr>
              <a:t>g</a:t>
            </a:r>
            <a:r>
              <a:rPr sz="1000" kern="0" spc="2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to  users'needs.</a:t>
            </a:r>
            <a:endParaRPr sz="1000" dirty="0">
              <a:latin typeface="Arial" panose="020B0604020202020204"/>
              <a:ea typeface="Arial" panose="020B0604020202020204"/>
              <a:cs typeface="Arial" panose="020B0604020202020204"/>
            </a:endParaRPr>
          </a:p>
          <a:p>
            <a:pPr marL="158750" algn="l" rtl="0" eaLnBrk="0">
              <a:lnSpc>
                <a:spcPts val="1365"/>
              </a:lnSpc>
              <a:spcBef>
                <a:spcPts val="35"/>
              </a:spcBef>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1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runs</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stably</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on</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automated</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equipment.</a:t>
            </a:r>
            <a:endParaRPr sz="1000" dirty="0">
              <a:latin typeface="Arial" panose="020B0604020202020204"/>
              <a:ea typeface="Arial" panose="020B0604020202020204"/>
              <a:cs typeface="Arial" panose="020B0604020202020204"/>
            </a:endParaRPr>
          </a:p>
          <a:p>
            <a:pPr marL="158750" algn="l" rtl="0" eaLnBrk="0">
              <a:lnSpc>
                <a:spcPts val="1365"/>
              </a:lnSpc>
              <a:spcBef>
                <a:spcPts val="35"/>
              </a:spcBef>
            </a:pPr>
            <a:r>
              <a:rPr sz="1000" kern="0" spc="0" dirty="0">
                <a:solidFill>
                  <a:srgbClr val="000000">
                    <a:alpha val="100000"/>
                  </a:srgbClr>
                </a:solidFill>
                <a:latin typeface="Arial" panose="020B0604020202020204"/>
                <a:ea typeface="Arial" panose="020B0604020202020204"/>
                <a:cs typeface="Arial" panose="020B0604020202020204"/>
              </a:rPr>
              <a:t>The</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content</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magnetic</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substances</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is</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extremely</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low</a:t>
            </a:r>
            <a:endParaRPr sz="1000" dirty="0">
              <a:latin typeface="Arial" panose="020B0604020202020204"/>
              <a:ea typeface="Arial" panose="020B0604020202020204"/>
              <a:cs typeface="Arial" panose="020B0604020202020204"/>
            </a:endParaRPr>
          </a:p>
          <a:p>
            <a:pPr marL="158750" algn="l" rtl="0" eaLnBrk="0">
              <a:lnSpc>
                <a:spcPts val="1410"/>
              </a:lnSpc>
            </a:pPr>
            <a:r>
              <a:rPr sz="1000" kern="0" spc="0" dirty="0">
                <a:solidFill>
                  <a:srgbClr val="000000">
                    <a:alpha val="100000"/>
                  </a:srgbClr>
                </a:solidFill>
                <a:latin typeface="Arial" panose="020B0604020202020204"/>
                <a:ea typeface="Arial" panose="020B0604020202020204"/>
                <a:cs typeface="Arial" panose="020B0604020202020204"/>
              </a:rPr>
              <a:t>Smooth</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appearanc</a:t>
            </a:r>
            <a:r>
              <a:rPr sz="1000" kern="0" spc="-10" dirty="0">
                <a:solidFill>
                  <a:srgbClr val="000000">
                    <a:alpha val="100000"/>
                  </a:srgbClr>
                </a:solidFill>
                <a:latin typeface="Arial" panose="020B0604020202020204"/>
                <a:ea typeface="Arial" panose="020B0604020202020204"/>
                <a:cs typeface="Arial" panose="020B0604020202020204"/>
              </a:rPr>
              <a:t>e</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without</a:t>
            </a:r>
            <a:r>
              <a:rPr sz="1000" kern="0" spc="1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impurities</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or</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dust</a:t>
            </a:r>
            <a:endParaRPr sz="1000" dirty="0">
              <a:latin typeface="Arial" panose="020B0604020202020204"/>
              <a:ea typeface="Arial" panose="020B0604020202020204"/>
              <a:cs typeface="Arial" panose="020B0604020202020204"/>
            </a:endParaRPr>
          </a:p>
          <a:p>
            <a:pPr algn="l" rtl="0" eaLnBrk="0">
              <a:lnSpc>
                <a:spcPct val="101000"/>
              </a:lnSpc>
            </a:pPr>
            <a:endParaRPr sz="800" dirty="0">
              <a:latin typeface="Arial" panose="020B0604020202020204"/>
              <a:ea typeface="Arial" panose="020B0604020202020204"/>
              <a:cs typeface="Arial" panose="020B0604020202020204"/>
            </a:endParaRPr>
          </a:p>
          <a:p>
            <a:pPr marL="4552315" algn="l" rtl="0" eaLnBrk="0">
              <a:lnSpc>
                <a:spcPts val="1360"/>
              </a:lnSpc>
              <a:spcBef>
                <a:spcPts val="5"/>
              </a:spcBef>
            </a:pPr>
            <a:r>
              <a:rPr sz="1000" kern="0" spc="0" dirty="0">
                <a:solidFill>
                  <a:srgbClr val="000000">
                    <a:alpha val="100000"/>
                  </a:srgbClr>
                </a:solidFill>
                <a:latin typeface="Arial" panose="020B0604020202020204"/>
                <a:ea typeface="Arial" panose="020B0604020202020204"/>
                <a:cs typeface="Arial" panose="020B0604020202020204"/>
              </a:rPr>
              <a:t>The</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coeffici</a:t>
            </a:r>
            <a:r>
              <a:rPr sz="1000" kern="0" spc="-10" dirty="0">
                <a:solidFill>
                  <a:srgbClr val="000000">
                    <a:alpha val="100000"/>
                  </a:srgbClr>
                </a:solidFill>
                <a:latin typeface="Arial" panose="020B0604020202020204"/>
                <a:ea typeface="Arial" panose="020B0604020202020204"/>
                <a:cs typeface="Arial" panose="020B0604020202020204"/>
              </a:rPr>
              <a:t>ent</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thermal</a:t>
            </a:r>
            <a:endParaRPr sz="1000" dirty="0">
              <a:latin typeface="Arial" panose="020B0604020202020204"/>
              <a:ea typeface="Arial" panose="020B0604020202020204"/>
              <a:cs typeface="Arial" panose="020B0604020202020204"/>
            </a:endParaRPr>
          </a:p>
        </p:txBody>
      </p:sp>
      <p:sp>
        <p:nvSpPr>
          <p:cNvPr id="194" name="textbox 194"/>
          <p:cNvSpPr/>
          <p:nvPr/>
        </p:nvSpPr>
        <p:spPr>
          <a:xfrm>
            <a:off x="666763" y="2027992"/>
            <a:ext cx="3923665" cy="36874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910"/>
              </a:lnSpc>
            </a:pPr>
            <a:r>
              <a:rPr sz="1400" kern="0" spc="-40" dirty="0">
                <a:solidFill>
                  <a:srgbClr val="903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160" dirty="0">
                <a:solidFill>
                  <a:srgbClr val="903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kern="0" spc="-40" dirty="0">
                <a:solidFill>
                  <a:srgbClr val="000000">
                    <a:alpha val="100000"/>
                  </a:srgbClr>
                </a:solidFill>
                <a:latin typeface="Arial" panose="020B0604020202020204"/>
                <a:ea typeface="Arial" panose="020B0604020202020204"/>
                <a:cs typeface="Arial" panose="020B0604020202020204"/>
              </a:rPr>
              <a:t>Field</a:t>
            </a:r>
            <a:r>
              <a:rPr sz="1400" kern="0" spc="200" dirty="0">
                <a:solidFill>
                  <a:srgbClr val="000000">
                    <a:alpha val="100000"/>
                  </a:srgbClr>
                </a:solidFill>
                <a:latin typeface="Arial" panose="020B0604020202020204"/>
                <a:ea typeface="Arial" panose="020B0604020202020204"/>
                <a:cs typeface="Arial" panose="020B0604020202020204"/>
              </a:rPr>
              <a:t> </a:t>
            </a:r>
            <a:r>
              <a:rPr sz="1400" kern="0" spc="-40" dirty="0">
                <a:solidFill>
                  <a:srgbClr val="000000">
                    <a:alpha val="100000"/>
                  </a:srgbClr>
                </a:solidFill>
                <a:latin typeface="Arial" panose="020B0604020202020204"/>
                <a:ea typeface="Arial" panose="020B0604020202020204"/>
                <a:cs typeface="Arial" panose="020B0604020202020204"/>
              </a:rPr>
              <a:t>of</a:t>
            </a:r>
            <a:r>
              <a:rPr sz="1400" kern="0" spc="120" dirty="0">
                <a:solidFill>
                  <a:srgbClr val="000000">
                    <a:alpha val="100000"/>
                  </a:srgbClr>
                </a:solidFill>
                <a:latin typeface="Arial" panose="020B0604020202020204"/>
                <a:ea typeface="Arial" panose="020B0604020202020204"/>
                <a:cs typeface="Arial" panose="020B0604020202020204"/>
              </a:rPr>
              <a:t> </a:t>
            </a:r>
            <a:r>
              <a:rPr sz="1400" kern="0" spc="-40" dirty="0">
                <a:solidFill>
                  <a:srgbClr val="000000">
                    <a:alpha val="100000"/>
                  </a:srgbClr>
                </a:solidFill>
                <a:latin typeface="Arial" panose="020B0604020202020204"/>
                <a:ea typeface="Arial" panose="020B0604020202020204"/>
                <a:cs typeface="Arial" panose="020B0604020202020204"/>
              </a:rPr>
              <a:t>Application:</a:t>
            </a:r>
            <a:endParaRPr sz="1400" dirty="0">
              <a:latin typeface="Arial" panose="020B0604020202020204"/>
              <a:ea typeface="Arial" panose="020B0604020202020204"/>
              <a:cs typeface="Arial" panose="020B0604020202020204"/>
            </a:endParaRPr>
          </a:p>
          <a:p>
            <a:pPr marL="165100" algn="l" rtl="0" eaLnBrk="0">
              <a:lnSpc>
                <a:spcPct val="114000"/>
              </a:lnSpc>
              <a:spcBef>
                <a:spcPts val="30"/>
              </a:spcBef>
            </a:pPr>
            <a:r>
              <a:rPr sz="1000" kern="0" spc="0" dirty="0">
                <a:solidFill>
                  <a:srgbClr val="000000">
                    <a:alpha val="100000"/>
                  </a:srgbClr>
                </a:solidFill>
                <a:latin typeface="Arial" panose="020B0604020202020204"/>
                <a:ea typeface="Arial" panose="020B0604020202020204"/>
                <a:cs typeface="Arial" panose="020B0604020202020204"/>
              </a:rPr>
              <a:t>Lithium</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cobalt</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oxide,lith</a:t>
            </a:r>
            <a:r>
              <a:rPr sz="1000" kern="0" spc="-10" dirty="0">
                <a:solidFill>
                  <a:srgbClr val="000000">
                    <a:alpha val="100000"/>
                  </a:srgbClr>
                </a:solidFill>
                <a:latin typeface="Arial" panose="020B0604020202020204"/>
                <a:ea typeface="Arial" panose="020B0604020202020204"/>
                <a:cs typeface="Arial" panose="020B0604020202020204"/>
              </a:rPr>
              <a:t>ium</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iron</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phosphate,lithium-containing</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electrolyt</a:t>
            </a:r>
            <a:r>
              <a:rPr sz="1000" kern="0" spc="-10" dirty="0">
                <a:solidFill>
                  <a:srgbClr val="000000">
                    <a:alpha val="100000"/>
                  </a:srgbClr>
                </a:solidFill>
                <a:latin typeface="Arial" panose="020B0604020202020204"/>
                <a:ea typeface="Arial" panose="020B0604020202020204"/>
                <a:cs typeface="Arial" panose="020B0604020202020204"/>
              </a:rPr>
              <a:t>es,etc.</a:t>
            </a:r>
            <a:endParaRPr sz="1000" dirty="0">
              <a:latin typeface="Arial" panose="020B0604020202020204"/>
              <a:ea typeface="Arial" panose="020B0604020202020204"/>
              <a:cs typeface="Arial" panose="020B0604020202020204"/>
            </a:endParaRPr>
          </a:p>
          <a:p>
            <a:pPr marL="12700" algn="l" rtl="0" eaLnBrk="0">
              <a:lnSpc>
                <a:spcPct val="91000"/>
              </a:lnSpc>
              <a:spcBef>
                <a:spcPts val="1135"/>
              </a:spcBef>
            </a:pPr>
            <a:r>
              <a:rPr sz="1400" kern="0" spc="-60" dirty="0">
                <a:solidFill>
                  <a:srgbClr val="B04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210" dirty="0">
                <a:solidFill>
                  <a:srgbClr val="B04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b="1" kern="0" spc="-60" dirty="0">
                <a:solidFill>
                  <a:srgbClr val="000000">
                    <a:alpha val="100000"/>
                  </a:srgbClr>
                </a:solidFill>
                <a:latin typeface="Arial" panose="020B0604020202020204"/>
                <a:ea typeface="Arial" panose="020B0604020202020204"/>
                <a:cs typeface="Arial" panose="020B0604020202020204"/>
              </a:rPr>
              <a:t>Adaptation Temperatu</a:t>
            </a:r>
            <a:r>
              <a:rPr sz="1400" b="1" kern="0" spc="-70" dirty="0">
                <a:solidFill>
                  <a:srgbClr val="000000">
                    <a:alpha val="100000"/>
                  </a:srgbClr>
                </a:solidFill>
                <a:latin typeface="Arial" panose="020B0604020202020204"/>
                <a:ea typeface="Arial" panose="020B0604020202020204"/>
                <a:cs typeface="Arial" panose="020B0604020202020204"/>
              </a:rPr>
              <a:t>re:</a:t>
            </a:r>
            <a:endParaRPr sz="1400" dirty="0">
              <a:latin typeface="Arial" panose="020B0604020202020204"/>
              <a:ea typeface="Arial" panose="020B0604020202020204"/>
              <a:cs typeface="Arial" panose="020B0604020202020204"/>
            </a:endParaRPr>
          </a:p>
          <a:p>
            <a:pPr marL="165100" algn="l" rtl="0" eaLnBrk="0">
              <a:lnSpc>
                <a:spcPts val="1365"/>
              </a:lnSpc>
              <a:spcBef>
                <a:spcPts val="590"/>
              </a:spcBef>
            </a:pPr>
            <a:r>
              <a:rPr sz="1000" kern="0" spc="-10" dirty="0">
                <a:solidFill>
                  <a:srgbClr val="000000">
                    <a:alpha val="100000"/>
                  </a:srgbClr>
                </a:solidFill>
                <a:latin typeface="Arial" panose="020B0604020202020204"/>
                <a:ea typeface="Arial" panose="020B0604020202020204"/>
                <a:cs typeface="Arial" panose="020B0604020202020204"/>
              </a:rPr>
              <a:t>600—1450</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1000"/>
              </a:lnSpc>
            </a:pPr>
            <a:endParaRPr sz="1000" dirty="0">
              <a:latin typeface="Arial" panose="020B0604020202020204"/>
              <a:ea typeface="Arial" panose="020B0604020202020204"/>
              <a:cs typeface="Arial" panose="020B0604020202020204"/>
            </a:endParaRPr>
          </a:p>
          <a:p>
            <a:pPr marL="12700" algn="l" rtl="0" eaLnBrk="0">
              <a:lnSpc>
                <a:spcPts val="1695"/>
              </a:lnSpc>
              <a:spcBef>
                <a:spcPts val="395"/>
              </a:spcBef>
            </a:pPr>
            <a:r>
              <a:rPr sz="1300" kern="0" spc="-30" dirty="0">
                <a:solidFill>
                  <a:srgbClr val="501010">
                    <a:alpha val="100000"/>
                  </a:srgbClr>
                </a:solidFill>
                <a:latin typeface="宋体" panose="02010600030101010101" pitchFamily="2" charset="-122"/>
                <a:ea typeface="宋体" panose="02010600030101010101" pitchFamily="2" charset="-122"/>
                <a:cs typeface="宋体" panose="02010600030101010101" pitchFamily="2" charset="-122"/>
              </a:rPr>
              <a:t>●</a:t>
            </a:r>
            <a:r>
              <a:rPr sz="1300" kern="0" spc="-150" dirty="0">
                <a:solidFill>
                  <a:srgbClr val="50101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30" dirty="0">
                <a:solidFill>
                  <a:srgbClr val="000000">
                    <a:alpha val="100000"/>
                  </a:srgbClr>
                </a:solidFill>
                <a:latin typeface="Arial" panose="020B0604020202020204"/>
                <a:ea typeface="Arial" panose="020B0604020202020204"/>
                <a:cs typeface="Arial" panose="020B0604020202020204"/>
              </a:rPr>
              <a:t>Product</a:t>
            </a:r>
            <a:r>
              <a:rPr sz="1300" b="1" kern="0" spc="100" dirty="0">
                <a:solidFill>
                  <a:srgbClr val="000000">
                    <a:alpha val="100000"/>
                  </a:srgbClr>
                </a:solidFill>
                <a:latin typeface="Arial" panose="020B0604020202020204"/>
                <a:ea typeface="Arial" panose="020B0604020202020204"/>
                <a:cs typeface="Arial" panose="020B0604020202020204"/>
              </a:rPr>
              <a:t> </a:t>
            </a:r>
            <a:r>
              <a:rPr sz="1300" b="1" kern="0" spc="-30" dirty="0">
                <a:solidFill>
                  <a:srgbClr val="000000">
                    <a:alpha val="100000"/>
                  </a:srgbClr>
                </a:solidFill>
                <a:latin typeface="Arial" panose="020B0604020202020204"/>
                <a:ea typeface="Arial" panose="020B0604020202020204"/>
                <a:cs typeface="Arial" panose="020B0604020202020204"/>
              </a:rPr>
              <a:t>Feature</a:t>
            </a:r>
            <a:r>
              <a:rPr sz="1300" b="1" kern="0" spc="-40" dirty="0">
                <a:solidFill>
                  <a:srgbClr val="000000">
                    <a:alpha val="100000"/>
                  </a:srgbClr>
                </a:solidFill>
                <a:latin typeface="Arial" panose="020B0604020202020204"/>
                <a:ea typeface="Arial" panose="020B0604020202020204"/>
                <a:cs typeface="Arial" panose="020B0604020202020204"/>
              </a:rPr>
              <a:t>s:</a:t>
            </a:r>
            <a:endParaRPr sz="1300" dirty="0">
              <a:latin typeface="Arial" panose="020B0604020202020204"/>
              <a:ea typeface="Arial" panose="020B0604020202020204"/>
              <a:cs typeface="Arial" panose="020B0604020202020204"/>
            </a:endParaRPr>
          </a:p>
          <a:p>
            <a:pPr marL="165100" algn="l" rtl="0" eaLnBrk="0">
              <a:lnSpc>
                <a:spcPct val="115000"/>
              </a:lnSpc>
              <a:spcBef>
                <a:spcPts val="290"/>
              </a:spcBef>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2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does</a:t>
            </a:r>
            <a:r>
              <a:rPr sz="1000" kern="0" spc="2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not</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wet</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liquid-phase</a:t>
            </a:r>
            <a:r>
              <a:rPr sz="1000" kern="0" spc="1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lithium-containing</a:t>
            </a:r>
            <a:r>
              <a:rPr sz="1000" kern="0" spc="2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melt,is</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easy</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to</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sinter,and</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can</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effecti</a:t>
            </a:r>
            <a:r>
              <a:rPr sz="1000" kern="0" spc="-10" dirty="0">
                <a:solidFill>
                  <a:srgbClr val="000000">
                    <a:alpha val="100000"/>
                  </a:srgbClr>
                </a:solidFill>
                <a:latin typeface="Arial" panose="020B0604020202020204"/>
                <a:ea typeface="Arial" panose="020B0604020202020204"/>
                <a:cs typeface="Arial" panose="020B0604020202020204"/>
              </a:rPr>
              <a:t>vely</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prevent</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penetration</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 the</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lithium-containing</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melt</a:t>
            </a:r>
            <a:endParaRPr sz="1000" dirty="0">
              <a:latin typeface="Arial" panose="020B0604020202020204"/>
              <a:ea typeface="Arial" panose="020B0604020202020204"/>
              <a:cs typeface="Arial" panose="020B0604020202020204"/>
            </a:endParaRPr>
          </a:p>
          <a:p>
            <a:pPr marL="165100" algn="l" rtl="0" eaLnBrk="0">
              <a:lnSpc>
                <a:spcPct val="116000"/>
              </a:lnSpc>
              <a:spcBef>
                <a:spcPts val="10"/>
              </a:spcBef>
            </a:pPr>
            <a:r>
              <a:rPr sz="1000" kern="0" spc="0" dirty="0">
                <a:solidFill>
                  <a:srgbClr val="000000">
                    <a:alpha val="100000"/>
                  </a:srgbClr>
                </a:solidFill>
                <a:latin typeface="Arial" panose="020B0604020202020204"/>
                <a:ea typeface="Arial" panose="020B0604020202020204"/>
                <a:cs typeface="Arial" panose="020B0604020202020204"/>
              </a:rPr>
              <a:t>Adjustable to zero</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expansion</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strength far</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hig</a:t>
            </a:r>
            <a:r>
              <a:rPr sz="1000" kern="0" spc="-10" dirty="0">
                <a:solidFill>
                  <a:srgbClr val="000000">
                    <a:alpha val="100000"/>
                  </a:srgbClr>
                </a:solidFill>
                <a:latin typeface="Arial" panose="020B0604020202020204"/>
                <a:ea typeface="Arial" panose="020B0604020202020204"/>
                <a:cs typeface="Arial" panose="020B0604020202020204"/>
              </a:rPr>
              <a:t>her</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than</a:t>
            </a:r>
            <a:r>
              <a:rPr sz="1000" kern="0" spc="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that</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of</a:t>
            </a:r>
            <a:r>
              <a:rPr sz="1000" kern="0" spc="2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conventional  crucible.High-cost-perform</a:t>
            </a:r>
            <a:r>
              <a:rPr sz="1000" kern="0" spc="-10" dirty="0">
                <a:solidFill>
                  <a:srgbClr val="000000">
                    <a:alpha val="100000"/>
                  </a:srgbClr>
                </a:solidFill>
                <a:latin typeface="Arial" panose="020B0604020202020204"/>
                <a:ea typeface="Arial" panose="020B0604020202020204"/>
                <a:cs typeface="Arial" panose="020B0604020202020204"/>
              </a:rPr>
              <a:t>ance  products  can  be</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adjustable</a:t>
            </a:r>
            <a:r>
              <a:rPr sz="1000" kern="0" spc="2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accordi</a:t>
            </a:r>
            <a:r>
              <a:rPr sz="1000" kern="0" spc="-10" dirty="0">
                <a:solidFill>
                  <a:srgbClr val="000000">
                    <a:alpha val="100000"/>
                  </a:srgbClr>
                </a:solidFill>
                <a:latin typeface="Arial" panose="020B0604020202020204"/>
                <a:ea typeface="Arial" panose="020B0604020202020204"/>
                <a:cs typeface="Arial" panose="020B0604020202020204"/>
              </a:rPr>
              <a:t>ng</a:t>
            </a:r>
            <a:r>
              <a:rPr sz="1000" kern="0" spc="2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to  users'needs</a:t>
            </a:r>
            <a:endParaRPr sz="1000" dirty="0">
              <a:latin typeface="Arial" panose="020B0604020202020204"/>
              <a:ea typeface="Arial" panose="020B0604020202020204"/>
              <a:cs typeface="Arial" panose="020B0604020202020204"/>
            </a:endParaRPr>
          </a:p>
          <a:p>
            <a:pPr marL="165100" algn="l" rtl="0" eaLnBrk="0">
              <a:lnSpc>
                <a:spcPts val="1365"/>
              </a:lnSpc>
              <a:spcBef>
                <a:spcPts val="10"/>
              </a:spcBef>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runs</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stably</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on</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automated</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equipmen</a:t>
            </a:r>
            <a:r>
              <a:rPr sz="1000" kern="0" spc="-20" dirty="0">
                <a:solidFill>
                  <a:srgbClr val="000000">
                    <a:alpha val="100000"/>
                  </a:srgbClr>
                </a:solidFill>
                <a:latin typeface="Arial" panose="020B0604020202020204"/>
                <a:ea typeface="Arial" panose="020B0604020202020204"/>
                <a:cs typeface="Arial" panose="020B0604020202020204"/>
              </a:rPr>
              <a:t>t</a:t>
            </a:r>
            <a:endParaRPr sz="1000" dirty="0">
              <a:latin typeface="Arial" panose="020B0604020202020204"/>
              <a:ea typeface="Arial" panose="020B0604020202020204"/>
              <a:cs typeface="Arial" panose="020B0604020202020204"/>
            </a:endParaRPr>
          </a:p>
          <a:p>
            <a:pPr marL="165100" algn="l" rtl="0" eaLnBrk="0">
              <a:lnSpc>
                <a:spcPct val="117000"/>
              </a:lnSpc>
              <a:spcBef>
                <a:spcPts val="45"/>
              </a:spcBef>
            </a:pP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1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content</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magnetic</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substances</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is</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extremely</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low</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Smooth</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appearanc</a:t>
            </a:r>
            <a:r>
              <a:rPr sz="1000" kern="0" spc="-10" dirty="0">
                <a:solidFill>
                  <a:srgbClr val="000000">
                    <a:alpha val="100000"/>
                  </a:srgbClr>
                </a:solidFill>
                <a:latin typeface="Arial" panose="020B0604020202020204"/>
                <a:ea typeface="Arial" panose="020B0604020202020204"/>
                <a:cs typeface="Arial" panose="020B0604020202020204"/>
              </a:rPr>
              <a:t>e</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without</a:t>
            </a:r>
            <a:r>
              <a:rPr sz="1000" kern="0" spc="2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impurities</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or</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dust</a:t>
            </a: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12700" algn="l" rtl="0" eaLnBrk="0">
              <a:lnSpc>
                <a:spcPts val="1720"/>
              </a:lnSpc>
              <a:spcBef>
                <a:spcPts val="5"/>
              </a:spcBef>
            </a:pPr>
            <a:r>
              <a:rPr sz="1400" kern="0" spc="-70" dirty="0">
                <a:solidFill>
                  <a:srgbClr val="70201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140" dirty="0">
                <a:solidFill>
                  <a:srgbClr val="70201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b="1" kern="0" spc="-70" dirty="0">
                <a:solidFill>
                  <a:srgbClr val="000000">
                    <a:alpha val="100000"/>
                  </a:srgbClr>
                </a:solidFill>
                <a:latin typeface="Arial" panose="020B0604020202020204"/>
                <a:ea typeface="Arial" panose="020B0604020202020204"/>
                <a:cs typeface="Arial" panose="020B0604020202020204"/>
              </a:rPr>
              <a:t>Product</a:t>
            </a:r>
            <a:r>
              <a:rPr sz="1400" b="1" kern="0" spc="80" dirty="0">
                <a:solidFill>
                  <a:srgbClr val="000000">
                    <a:alpha val="100000"/>
                  </a:srgbClr>
                </a:solidFill>
                <a:latin typeface="Arial" panose="020B0604020202020204"/>
                <a:ea typeface="Arial" panose="020B0604020202020204"/>
                <a:cs typeface="Arial" panose="020B0604020202020204"/>
              </a:rPr>
              <a:t> </a:t>
            </a:r>
            <a:r>
              <a:rPr sz="1400" b="1" kern="0" spc="-70" dirty="0">
                <a:solidFill>
                  <a:srgbClr val="000000">
                    <a:alpha val="100000"/>
                  </a:srgbClr>
                </a:solidFill>
                <a:latin typeface="Arial" panose="020B0604020202020204"/>
                <a:ea typeface="Arial" panose="020B0604020202020204"/>
                <a:cs typeface="Arial" panose="020B0604020202020204"/>
              </a:rPr>
              <a:t>Parameter Table:</a:t>
            </a:r>
            <a:endParaRPr sz="1400" dirty="0">
              <a:latin typeface="Arial" panose="020B0604020202020204"/>
              <a:ea typeface="Arial" panose="020B0604020202020204"/>
              <a:cs typeface="Arial" panose="020B0604020202020204"/>
            </a:endParaRPr>
          </a:p>
        </p:txBody>
      </p:sp>
      <p:sp>
        <p:nvSpPr>
          <p:cNvPr id="196" name="textbox 196"/>
          <p:cNvSpPr/>
          <p:nvPr/>
        </p:nvSpPr>
        <p:spPr>
          <a:xfrm>
            <a:off x="8223263" y="2060351"/>
            <a:ext cx="4206240" cy="125603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44450" algn="l" rtl="0" eaLnBrk="0">
              <a:lnSpc>
                <a:spcPct val="98000"/>
              </a:lnSpc>
            </a:pPr>
            <a:r>
              <a:rPr sz="1300" kern="0" spc="-30" dirty="0">
                <a:solidFill>
                  <a:srgbClr val="702020">
                    <a:alpha val="100000"/>
                  </a:srgbClr>
                </a:solidFill>
                <a:latin typeface="宋体" panose="02010600030101010101" pitchFamily="2" charset="-122"/>
                <a:ea typeface="宋体" panose="02010600030101010101" pitchFamily="2" charset="-122"/>
                <a:cs typeface="宋体" panose="02010600030101010101" pitchFamily="2" charset="-122"/>
              </a:rPr>
              <a:t>●</a:t>
            </a:r>
            <a:r>
              <a:rPr sz="1300" kern="0" spc="-130" dirty="0">
                <a:solidFill>
                  <a:srgbClr val="70202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30" dirty="0">
                <a:solidFill>
                  <a:srgbClr val="000000">
                    <a:alpha val="100000"/>
                  </a:srgbClr>
                </a:solidFill>
                <a:latin typeface="Arial" panose="020B0604020202020204"/>
                <a:ea typeface="Arial" panose="020B0604020202020204"/>
                <a:cs typeface="Arial" panose="020B0604020202020204"/>
              </a:rPr>
              <a:t>Field of App</a:t>
            </a:r>
            <a:r>
              <a:rPr sz="1300" b="1" kern="0" spc="-40" dirty="0">
                <a:solidFill>
                  <a:srgbClr val="000000">
                    <a:alpha val="100000"/>
                  </a:srgbClr>
                </a:solidFill>
                <a:latin typeface="Arial" panose="020B0604020202020204"/>
                <a:ea typeface="Arial" panose="020B0604020202020204"/>
                <a:cs typeface="Arial" panose="020B0604020202020204"/>
              </a:rPr>
              <a:t>lication:</a:t>
            </a:r>
            <a:endParaRPr sz="1300" dirty="0">
              <a:latin typeface="Arial" panose="020B0604020202020204"/>
              <a:ea typeface="Arial" panose="020B0604020202020204"/>
              <a:cs typeface="Arial" panose="020B0604020202020204"/>
            </a:endParaRPr>
          </a:p>
          <a:p>
            <a:pPr marL="158750" algn="l" rtl="0" eaLnBrk="0">
              <a:lnSpc>
                <a:spcPct val="116000"/>
              </a:lnSpc>
              <a:spcBef>
                <a:spcPts val="10"/>
              </a:spcBef>
            </a:pPr>
            <a:r>
              <a:rPr sz="1000" kern="0" spc="0" dirty="0">
                <a:solidFill>
                  <a:srgbClr val="000000">
                    <a:alpha val="100000"/>
                  </a:srgbClr>
                </a:solidFill>
                <a:latin typeface="Arial" panose="020B0604020202020204"/>
                <a:ea typeface="Arial" panose="020B0604020202020204"/>
                <a:cs typeface="Arial" panose="020B0604020202020204"/>
              </a:rPr>
              <a:t>Cathode</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ternary</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materials,NCA,NCM,LCOLMO</a:t>
            </a:r>
            <a:r>
              <a:rPr sz="1000" kern="0" spc="-10" dirty="0">
                <a:solidFill>
                  <a:srgbClr val="000000">
                    <a:alpha val="100000"/>
                  </a:srgbClr>
                </a:solidFill>
                <a:latin typeface="Arial" panose="020B0604020202020204"/>
                <a:ea typeface="Arial" panose="020B0604020202020204"/>
                <a:cs typeface="Arial" panose="020B0604020202020204"/>
              </a:rPr>
              <a:t>,electrolytes,rare-earth</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materials,magnetic   materials,me</a:t>
            </a:r>
            <a:r>
              <a:rPr sz="1000" kern="0" spc="-10" dirty="0">
                <a:solidFill>
                  <a:srgbClr val="000000">
                    <a:alpha val="100000"/>
                  </a:srgbClr>
                </a:solidFill>
                <a:latin typeface="Arial" panose="020B0604020202020204"/>
                <a:ea typeface="Arial" panose="020B0604020202020204"/>
                <a:cs typeface="Arial" panose="020B0604020202020204"/>
              </a:rPr>
              <a:t>tal   smelting,melting   blocks,</a:t>
            </a:r>
            <a:endParaRPr sz="1000" dirty="0">
              <a:latin typeface="Arial" panose="020B0604020202020204"/>
              <a:ea typeface="Arial" panose="020B0604020202020204"/>
              <a:cs typeface="Arial" panose="020B0604020202020204"/>
            </a:endParaRPr>
          </a:p>
          <a:p>
            <a:pPr marL="158750" algn="l" rtl="0" eaLnBrk="0">
              <a:lnSpc>
                <a:spcPts val="1365"/>
              </a:lnSpc>
              <a:spcBef>
                <a:spcPts val="10"/>
              </a:spcBef>
            </a:pPr>
            <a:r>
              <a:rPr sz="1000" kern="0" spc="0" dirty="0">
                <a:solidFill>
                  <a:srgbClr val="000000">
                    <a:alpha val="100000"/>
                  </a:srgbClr>
                </a:solidFill>
                <a:latin typeface="Arial" panose="020B0604020202020204"/>
                <a:ea typeface="Arial" panose="020B0604020202020204"/>
                <a:cs typeface="Arial" panose="020B0604020202020204"/>
              </a:rPr>
              <a:t>high-temperature  oxidatio</a:t>
            </a:r>
            <a:r>
              <a:rPr sz="1000" kern="0" spc="-10" dirty="0">
                <a:solidFill>
                  <a:srgbClr val="000000">
                    <a:alpha val="100000"/>
                  </a:srgbClr>
                </a:solidFill>
                <a:latin typeface="Arial" panose="020B0604020202020204"/>
                <a:ea typeface="Arial" panose="020B0604020202020204"/>
                <a:cs typeface="Arial" panose="020B0604020202020204"/>
              </a:rPr>
              <a:t>n   resistance</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protection,etc.</a:t>
            </a:r>
            <a:endParaRPr sz="1000" dirty="0">
              <a:latin typeface="Arial" panose="020B0604020202020204"/>
              <a:ea typeface="Arial" panose="020B0604020202020204"/>
              <a:cs typeface="Arial" panose="020B0604020202020204"/>
            </a:endParaRPr>
          </a:p>
          <a:p>
            <a:pPr marL="12700" algn="l" rtl="0" eaLnBrk="0">
              <a:lnSpc>
                <a:spcPct val="80000"/>
              </a:lnSpc>
              <a:spcBef>
                <a:spcPts val="1150"/>
              </a:spcBef>
            </a:pPr>
            <a:r>
              <a:rPr sz="1400" kern="0" spc="-40" dirty="0">
                <a:solidFill>
                  <a:srgbClr val="C04020">
                    <a:alpha val="100000"/>
                  </a:srgbClr>
                </a:solidFill>
                <a:latin typeface="Arial" panose="020B0604020202020204"/>
                <a:ea typeface="Arial" panose="020B0604020202020204"/>
                <a:cs typeface="Arial" panose="020B0604020202020204"/>
              </a:rPr>
              <a:t>·</a:t>
            </a:r>
            <a:r>
              <a:rPr sz="1400" kern="0" spc="100" dirty="0">
                <a:solidFill>
                  <a:srgbClr val="C04020">
                    <a:alpha val="100000"/>
                  </a:srgbClr>
                </a:solidFill>
                <a:latin typeface="Arial" panose="020B0604020202020204"/>
                <a:ea typeface="Arial" panose="020B0604020202020204"/>
                <a:cs typeface="Arial" panose="020B0604020202020204"/>
              </a:rPr>
              <a:t>  </a:t>
            </a:r>
            <a:r>
              <a:rPr sz="1400" b="1" kern="0" spc="-40" dirty="0">
                <a:solidFill>
                  <a:srgbClr val="000000">
                    <a:alpha val="100000"/>
                  </a:srgbClr>
                </a:solidFill>
                <a:latin typeface="Arial" panose="020B0604020202020204"/>
                <a:ea typeface="Arial" panose="020B0604020202020204"/>
                <a:cs typeface="Arial" panose="020B0604020202020204"/>
              </a:rPr>
              <a:t>Adaptation Temperatu</a:t>
            </a:r>
            <a:r>
              <a:rPr sz="1400" b="1" kern="0" spc="-50" dirty="0">
                <a:solidFill>
                  <a:srgbClr val="000000">
                    <a:alpha val="100000"/>
                  </a:srgbClr>
                </a:solidFill>
                <a:latin typeface="Arial" panose="020B0604020202020204"/>
                <a:ea typeface="Arial" panose="020B0604020202020204"/>
                <a:cs typeface="Arial" panose="020B0604020202020204"/>
              </a:rPr>
              <a:t>re:</a:t>
            </a:r>
            <a:endParaRPr sz="1400" dirty="0">
              <a:latin typeface="Arial" panose="020B0604020202020204"/>
              <a:ea typeface="Arial" panose="020B0604020202020204"/>
              <a:cs typeface="Arial" panose="020B0604020202020204"/>
            </a:endParaRPr>
          </a:p>
          <a:p>
            <a:pPr marL="158750" algn="l" rtl="0" eaLnBrk="0">
              <a:lnSpc>
                <a:spcPts val="1365"/>
              </a:lnSpc>
              <a:spcBef>
                <a:spcPts val="140"/>
              </a:spcBef>
            </a:pPr>
            <a:r>
              <a:rPr sz="1000" kern="0" spc="-10" dirty="0">
                <a:solidFill>
                  <a:srgbClr val="000000">
                    <a:alpha val="100000"/>
                  </a:srgbClr>
                </a:solidFill>
                <a:latin typeface="Arial" panose="020B0604020202020204"/>
                <a:ea typeface="Arial" panose="020B0604020202020204"/>
                <a:cs typeface="Arial" panose="020B0604020202020204"/>
              </a:rPr>
              <a:t>600—1650</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000" dirty="0">
              <a:latin typeface="宋体" panose="02010600030101010101" pitchFamily="2" charset="-122"/>
              <a:ea typeface="宋体" panose="02010600030101010101" pitchFamily="2" charset="-122"/>
              <a:cs typeface="宋体" panose="02010600030101010101" pitchFamily="2" charset="-122"/>
            </a:endParaRPr>
          </a:p>
        </p:txBody>
      </p:sp>
      <p:pic>
        <p:nvPicPr>
          <p:cNvPr id="198" name="picture 198"/>
          <p:cNvPicPr>
            <a:picLocks noChangeAspect="1"/>
          </p:cNvPicPr>
          <p:nvPr/>
        </p:nvPicPr>
        <p:blipFill>
          <a:blip r:embed="rId1"/>
          <a:stretch>
            <a:fillRect/>
          </a:stretch>
        </p:blipFill>
        <p:spPr>
          <a:xfrm rot="21600000">
            <a:off x="4711642" y="2108244"/>
            <a:ext cx="2216194" cy="1593831"/>
          </a:xfrm>
          <a:prstGeom prst="rect">
            <a:avLst/>
          </a:prstGeom>
        </p:spPr>
      </p:pic>
      <p:pic>
        <p:nvPicPr>
          <p:cNvPr id="200" name="picture 200"/>
          <p:cNvPicPr>
            <a:picLocks noChangeAspect="1"/>
          </p:cNvPicPr>
          <p:nvPr/>
        </p:nvPicPr>
        <p:blipFill>
          <a:blip r:embed="rId2"/>
          <a:stretch>
            <a:fillRect/>
          </a:stretch>
        </p:blipFill>
        <p:spPr>
          <a:xfrm rot="21600000">
            <a:off x="4717992" y="3746510"/>
            <a:ext cx="2209844" cy="1581107"/>
          </a:xfrm>
          <a:prstGeom prst="rect">
            <a:avLst/>
          </a:prstGeom>
        </p:spPr>
      </p:pic>
      <p:sp>
        <p:nvSpPr>
          <p:cNvPr id="202" name="textbox 202"/>
          <p:cNvSpPr/>
          <p:nvPr/>
        </p:nvSpPr>
        <p:spPr>
          <a:xfrm>
            <a:off x="590561" y="1301440"/>
            <a:ext cx="13486130" cy="3111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250"/>
              </a:lnSpc>
            </a:pPr>
            <a:r>
              <a:rPr sz="1800" kern="0" spc="0" dirty="0">
                <a:solidFill>
                  <a:srgbClr val="C03020">
                    <a:alpha val="100000"/>
                  </a:srgbClr>
                </a:solidFill>
                <a:latin typeface="Dotum"/>
                <a:ea typeface="Dotum"/>
                <a:cs typeface="Dotum"/>
              </a:rPr>
              <a:t>▶ </a:t>
            </a:r>
            <a:r>
              <a:rPr sz="1800" b="1" kern="0" spc="0" dirty="0">
                <a:solidFill>
                  <a:srgbClr val="C03020">
                    <a:alpha val="100000"/>
                  </a:srgbClr>
                </a:solidFill>
                <a:latin typeface="Arial" panose="020B0604020202020204"/>
                <a:ea typeface="Arial" panose="020B0604020202020204"/>
                <a:cs typeface="Arial" panose="020B0604020202020204"/>
              </a:rPr>
              <a:t>LITHIUM</a:t>
            </a:r>
            <a:r>
              <a:rPr sz="1800" b="1" kern="0" spc="170" dirty="0">
                <a:solidFill>
                  <a:srgbClr val="C03020">
                    <a:alpha val="100000"/>
                  </a:srgbClr>
                </a:solidFill>
                <a:latin typeface="Arial" panose="020B0604020202020204"/>
                <a:ea typeface="Arial" panose="020B0604020202020204"/>
                <a:cs typeface="Arial" panose="020B0604020202020204"/>
              </a:rPr>
              <a:t>  </a:t>
            </a:r>
            <a:r>
              <a:rPr sz="1800" b="1" kern="0" spc="0" dirty="0">
                <a:solidFill>
                  <a:srgbClr val="C03020">
                    <a:alpha val="100000"/>
                  </a:srgbClr>
                </a:solidFill>
                <a:latin typeface="Arial" panose="020B0604020202020204"/>
                <a:ea typeface="Arial" panose="020B0604020202020204"/>
                <a:cs typeface="Arial" panose="020B0604020202020204"/>
              </a:rPr>
              <a:t>NON-PERMEABLE</a:t>
            </a:r>
            <a:r>
              <a:rPr sz="1800" b="1" kern="0" spc="140" dirty="0">
                <a:solidFill>
                  <a:srgbClr val="C03020">
                    <a:alpha val="100000"/>
                  </a:srgbClr>
                </a:solidFill>
                <a:latin typeface="Arial" panose="020B0604020202020204"/>
                <a:ea typeface="Arial" panose="020B0604020202020204"/>
                <a:cs typeface="Arial" panose="020B0604020202020204"/>
              </a:rPr>
              <a:t>  </a:t>
            </a:r>
            <a:r>
              <a:rPr sz="1800" b="1" kern="0" spc="0" dirty="0">
                <a:solidFill>
                  <a:srgbClr val="C03020">
                    <a:alpha val="100000"/>
                  </a:srgbClr>
                </a:solidFill>
                <a:latin typeface="Arial" panose="020B0604020202020204"/>
                <a:ea typeface="Arial" panose="020B0604020202020204"/>
                <a:cs typeface="Arial" panose="020B0604020202020204"/>
              </a:rPr>
              <a:t>CRUCIBLE                                            </a:t>
            </a:r>
            <a:r>
              <a:rPr sz="1800" kern="0" spc="0" dirty="0">
                <a:solidFill>
                  <a:srgbClr val="D03020">
                    <a:alpha val="100000"/>
                  </a:srgbClr>
                </a:solidFill>
                <a:latin typeface="Dotum"/>
                <a:ea typeface="Dotum"/>
                <a:cs typeface="Dotum"/>
              </a:rPr>
              <a:t>▶</a:t>
            </a:r>
            <a:r>
              <a:rPr sz="1800" kern="0" spc="220" dirty="0">
                <a:solidFill>
                  <a:srgbClr val="D03020">
                    <a:alpha val="100000"/>
                  </a:srgbClr>
                </a:solidFill>
                <a:latin typeface="Dotum"/>
                <a:ea typeface="Dotum"/>
                <a:cs typeface="Dotum"/>
              </a:rPr>
              <a:t> </a:t>
            </a:r>
            <a:r>
              <a:rPr sz="1800" b="1" kern="0" spc="0" dirty="0">
                <a:solidFill>
                  <a:srgbClr val="D03020">
                    <a:alpha val="100000"/>
                  </a:srgbClr>
                </a:solidFill>
                <a:latin typeface="Arial" panose="020B0604020202020204"/>
                <a:ea typeface="Arial" panose="020B0604020202020204"/>
                <a:cs typeface="Arial" panose="020B0604020202020204"/>
              </a:rPr>
              <a:t>THE</a:t>
            </a:r>
            <a:r>
              <a:rPr sz="1800" b="1" kern="0" spc="230" dirty="0">
                <a:solidFill>
                  <a:srgbClr val="D03020">
                    <a:alpha val="100000"/>
                  </a:srgbClr>
                </a:solidFill>
                <a:latin typeface="Arial" panose="020B0604020202020204"/>
                <a:ea typeface="Arial" panose="020B0604020202020204"/>
                <a:cs typeface="Arial" panose="020B0604020202020204"/>
              </a:rPr>
              <a:t> </a:t>
            </a:r>
            <a:r>
              <a:rPr sz="1800" b="1" kern="0" spc="0" dirty="0">
                <a:solidFill>
                  <a:srgbClr val="D03020">
                    <a:alpha val="100000"/>
                  </a:srgbClr>
                </a:solidFill>
                <a:latin typeface="Arial" panose="020B0604020202020204"/>
                <a:ea typeface="Arial" panose="020B0604020202020204"/>
                <a:cs typeface="Arial" panose="020B0604020202020204"/>
              </a:rPr>
              <a:t>SALT</a:t>
            </a:r>
            <a:r>
              <a:rPr sz="1800" b="1" kern="0" spc="290" dirty="0">
                <a:solidFill>
                  <a:srgbClr val="D03020">
                    <a:alpha val="100000"/>
                  </a:srgbClr>
                </a:solidFill>
                <a:latin typeface="Arial" panose="020B0604020202020204"/>
                <a:ea typeface="Arial" panose="020B0604020202020204"/>
                <a:cs typeface="Arial" panose="020B0604020202020204"/>
              </a:rPr>
              <a:t> </a:t>
            </a:r>
            <a:r>
              <a:rPr sz="1800" b="1" kern="0" spc="0" dirty="0">
                <a:solidFill>
                  <a:srgbClr val="D03020">
                    <a:alpha val="100000"/>
                  </a:srgbClr>
                </a:solidFill>
                <a:latin typeface="Arial" panose="020B0604020202020204"/>
                <a:ea typeface="Arial" panose="020B0604020202020204"/>
                <a:cs typeface="Arial" panose="020B0604020202020204"/>
              </a:rPr>
              <a:t>MELT</a:t>
            </a:r>
            <a:r>
              <a:rPr sz="1800" b="1" kern="0" spc="300" dirty="0">
                <a:solidFill>
                  <a:srgbClr val="D03020">
                    <a:alpha val="100000"/>
                  </a:srgbClr>
                </a:solidFill>
                <a:latin typeface="Arial" panose="020B0604020202020204"/>
                <a:ea typeface="Arial" panose="020B0604020202020204"/>
                <a:cs typeface="Arial" panose="020B0604020202020204"/>
              </a:rPr>
              <a:t> </a:t>
            </a:r>
            <a:r>
              <a:rPr sz="1800" b="1" kern="0" spc="0" dirty="0">
                <a:solidFill>
                  <a:srgbClr val="D03020">
                    <a:alpha val="100000"/>
                  </a:srgbClr>
                </a:solidFill>
                <a:latin typeface="Arial" panose="020B0604020202020204"/>
                <a:ea typeface="Arial" panose="020B0604020202020204"/>
                <a:cs typeface="Arial" panose="020B0604020202020204"/>
              </a:rPr>
              <a:t>D</a:t>
            </a:r>
            <a:r>
              <a:rPr sz="1800" b="1" kern="0" spc="-10" dirty="0">
                <a:solidFill>
                  <a:srgbClr val="D03020">
                    <a:alpha val="100000"/>
                  </a:srgbClr>
                </a:solidFill>
                <a:latin typeface="Arial" panose="020B0604020202020204"/>
                <a:ea typeface="Arial" panose="020B0604020202020204"/>
                <a:cs typeface="Arial" panose="020B0604020202020204"/>
              </a:rPr>
              <a:t>OES</a:t>
            </a:r>
            <a:r>
              <a:rPr sz="1800" b="1" kern="0" spc="300" dirty="0">
                <a:solidFill>
                  <a:srgbClr val="D03020">
                    <a:alpha val="100000"/>
                  </a:srgbClr>
                </a:solidFill>
                <a:latin typeface="Arial" panose="020B0604020202020204"/>
                <a:ea typeface="Arial" panose="020B0604020202020204"/>
                <a:cs typeface="Arial" panose="020B0604020202020204"/>
              </a:rPr>
              <a:t> </a:t>
            </a:r>
            <a:r>
              <a:rPr sz="1800" b="1" kern="0" spc="-10" dirty="0">
                <a:solidFill>
                  <a:srgbClr val="D03020">
                    <a:alpha val="100000"/>
                  </a:srgbClr>
                </a:solidFill>
                <a:latin typeface="Arial" panose="020B0604020202020204"/>
                <a:ea typeface="Arial" panose="020B0604020202020204"/>
                <a:cs typeface="Arial" panose="020B0604020202020204"/>
              </a:rPr>
              <a:t>NOT</a:t>
            </a:r>
            <a:r>
              <a:rPr sz="1800" b="1" kern="0" spc="170" dirty="0">
                <a:solidFill>
                  <a:srgbClr val="D03020">
                    <a:alpha val="100000"/>
                  </a:srgbClr>
                </a:solidFill>
                <a:latin typeface="Arial" panose="020B0604020202020204"/>
                <a:ea typeface="Arial" panose="020B0604020202020204"/>
                <a:cs typeface="Arial" panose="020B0604020202020204"/>
              </a:rPr>
              <a:t> </a:t>
            </a:r>
            <a:r>
              <a:rPr sz="1800" b="1" kern="0" spc="-10" dirty="0">
                <a:solidFill>
                  <a:srgbClr val="D03020">
                    <a:alpha val="100000"/>
                  </a:srgbClr>
                </a:solidFill>
                <a:latin typeface="Arial" panose="020B0604020202020204"/>
                <a:ea typeface="Arial" panose="020B0604020202020204"/>
                <a:cs typeface="Arial" panose="020B0604020202020204"/>
              </a:rPr>
              <a:t>WET</a:t>
            </a:r>
            <a:r>
              <a:rPr sz="1800" b="1" kern="0" spc="200" dirty="0">
                <a:solidFill>
                  <a:srgbClr val="D03020">
                    <a:alpha val="100000"/>
                  </a:srgbClr>
                </a:solidFill>
                <a:latin typeface="Arial" panose="020B0604020202020204"/>
                <a:ea typeface="Arial" panose="020B0604020202020204"/>
                <a:cs typeface="Arial" panose="020B0604020202020204"/>
              </a:rPr>
              <a:t> </a:t>
            </a:r>
            <a:r>
              <a:rPr sz="1800" b="1" kern="0" spc="-10" dirty="0">
                <a:solidFill>
                  <a:srgbClr val="D03020">
                    <a:alpha val="100000"/>
                  </a:srgbClr>
                </a:solidFill>
                <a:latin typeface="Arial" panose="020B0604020202020204"/>
                <a:ea typeface="Arial" panose="020B0604020202020204"/>
                <a:cs typeface="Arial" panose="020B0604020202020204"/>
              </a:rPr>
              <a:t>THE</a:t>
            </a:r>
            <a:r>
              <a:rPr sz="1800" b="1" kern="0" spc="230" dirty="0">
                <a:solidFill>
                  <a:srgbClr val="D03020">
                    <a:alpha val="100000"/>
                  </a:srgbClr>
                </a:solidFill>
                <a:latin typeface="Arial" panose="020B0604020202020204"/>
                <a:ea typeface="Arial" panose="020B0604020202020204"/>
                <a:cs typeface="Arial" panose="020B0604020202020204"/>
              </a:rPr>
              <a:t> </a:t>
            </a:r>
            <a:r>
              <a:rPr sz="1800" b="1" kern="0" spc="-10" dirty="0">
                <a:solidFill>
                  <a:srgbClr val="D03020">
                    <a:alpha val="100000"/>
                  </a:srgbClr>
                </a:solidFill>
                <a:latin typeface="Arial" panose="020B0604020202020204"/>
                <a:ea typeface="Arial" panose="020B0604020202020204"/>
                <a:cs typeface="Arial" panose="020B0604020202020204"/>
              </a:rPr>
              <a:t>SAGGARS</a:t>
            </a:r>
            <a:endParaRPr sz="1800" dirty="0">
              <a:latin typeface="Arial" panose="020B0604020202020204"/>
              <a:ea typeface="Arial" panose="020B0604020202020204"/>
              <a:cs typeface="Arial" panose="020B0604020202020204"/>
            </a:endParaRPr>
          </a:p>
        </p:txBody>
      </p:sp>
      <p:pic>
        <p:nvPicPr>
          <p:cNvPr id="204" name="picture 204"/>
          <p:cNvPicPr>
            <a:picLocks noChangeAspect="1"/>
          </p:cNvPicPr>
          <p:nvPr/>
        </p:nvPicPr>
        <p:blipFill>
          <a:blip r:embed="rId3"/>
          <a:stretch>
            <a:fillRect/>
          </a:stretch>
        </p:blipFill>
        <p:spPr>
          <a:xfrm rot="21600000">
            <a:off x="12484048" y="3251182"/>
            <a:ext cx="2006641" cy="1377927"/>
          </a:xfrm>
          <a:prstGeom prst="rect">
            <a:avLst/>
          </a:prstGeom>
        </p:spPr>
      </p:pic>
      <p:pic>
        <p:nvPicPr>
          <p:cNvPr id="206" name="picture 206"/>
          <p:cNvPicPr>
            <a:picLocks noChangeAspect="1"/>
          </p:cNvPicPr>
          <p:nvPr/>
        </p:nvPicPr>
        <p:blipFill>
          <a:blip r:embed="rId4"/>
          <a:stretch>
            <a:fillRect/>
          </a:stretch>
        </p:blipFill>
        <p:spPr>
          <a:xfrm rot="21600000">
            <a:off x="12477698" y="1892341"/>
            <a:ext cx="2025691" cy="1320770"/>
          </a:xfrm>
          <a:prstGeom prst="rect">
            <a:avLst/>
          </a:prstGeom>
        </p:spPr>
      </p:pic>
      <p:pic>
        <p:nvPicPr>
          <p:cNvPr id="208" name="picture 208"/>
          <p:cNvPicPr>
            <a:picLocks noChangeAspect="1"/>
          </p:cNvPicPr>
          <p:nvPr/>
        </p:nvPicPr>
        <p:blipFill>
          <a:blip r:embed="rId5"/>
          <a:stretch>
            <a:fillRect/>
          </a:stretch>
        </p:blipFill>
        <p:spPr>
          <a:xfrm rot="21600000">
            <a:off x="12528498" y="4914896"/>
            <a:ext cx="1866938" cy="825545"/>
          </a:xfrm>
          <a:prstGeom prst="rect">
            <a:avLst/>
          </a:prstGeom>
        </p:spPr>
      </p:pic>
      <p:sp>
        <p:nvSpPr>
          <p:cNvPr id="210" name="textbox 210"/>
          <p:cNvSpPr/>
          <p:nvPr/>
        </p:nvSpPr>
        <p:spPr>
          <a:xfrm>
            <a:off x="8223263" y="5871462"/>
            <a:ext cx="6080125" cy="2203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400" kern="0" spc="-20" dirty="0">
                <a:solidFill>
                  <a:srgbClr val="902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250" dirty="0">
                <a:solidFill>
                  <a:srgbClr val="902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b="1" kern="0" spc="-20" dirty="0">
                <a:solidFill>
                  <a:srgbClr val="000000">
                    <a:alpha val="100000"/>
                  </a:srgbClr>
                </a:solidFill>
                <a:latin typeface="Arial" panose="020B0604020202020204"/>
                <a:ea typeface="Arial" panose="020B0604020202020204"/>
                <a:cs typeface="Arial" panose="020B0604020202020204"/>
              </a:rPr>
              <a:t>Product</a:t>
            </a:r>
            <a:r>
              <a:rPr sz="1400" b="1" kern="0" spc="80" dirty="0">
                <a:solidFill>
                  <a:srgbClr val="000000">
                    <a:alpha val="100000"/>
                  </a:srgbClr>
                </a:solidFill>
                <a:latin typeface="Arial" panose="020B0604020202020204"/>
                <a:ea typeface="Arial" panose="020B0604020202020204"/>
                <a:cs typeface="Arial" panose="020B0604020202020204"/>
              </a:rPr>
              <a:t> </a:t>
            </a:r>
            <a:r>
              <a:rPr sz="1400" b="1" kern="0" spc="-20" dirty="0">
                <a:solidFill>
                  <a:srgbClr val="000000">
                    <a:alpha val="100000"/>
                  </a:srgbClr>
                </a:solidFill>
                <a:latin typeface="Arial" panose="020B0604020202020204"/>
                <a:ea typeface="Arial" panose="020B0604020202020204"/>
                <a:cs typeface="Arial" panose="020B0604020202020204"/>
              </a:rPr>
              <a:t>Parameter Tab</a:t>
            </a:r>
            <a:r>
              <a:rPr sz="1400" b="1" kern="0" spc="-30" dirty="0">
                <a:solidFill>
                  <a:srgbClr val="000000">
                    <a:alpha val="100000"/>
                  </a:srgbClr>
                </a:solidFill>
                <a:latin typeface="Arial" panose="020B0604020202020204"/>
                <a:ea typeface="Arial" panose="020B0604020202020204"/>
                <a:cs typeface="Arial" panose="020B0604020202020204"/>
              </a:rPr>
              <a:t>le:                                                </a:t>
            </a:r>
            <a:r>
              <a:rPr sz="1000" kern="0" spc="-30" dirty="0">
                <a:solidFill>
                  <a:srgbClr val="000000">
                    <a:alpha val="100000"/>
                  </a:srgbClr>
                </a:solidFill>
                <a:latin typeface="Arial" panose="020B0604020202020204"/>
                <a:ea typeface="Arial" panose="020B0604020202020204"/>
                <a:cs typeface="Arial" panose="020B0604020202020204"/>
              </a:rPr>
              <a:t>expansion</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30" dirty="0">
                <a:solidFill>
                  <a:srgbClr val="000000">
                    <a:alpha val="100000"/>
                  </a:srgbClr>
                </a:solidFill>
                <a:latin typeface="Arial" panose="020B0604020202020204"/>
                <a:ea typeface="Arial" panose="020B0604020202020204"/>
                <a:cs typeface="Arial" panose="020B0604020202020204"/>
              </a:rPr>
              <a:t>can</a:t>
            </a:r>
            <a:r>
              <a:rPr sz="1000" kern="0" spc="100" dirty="0">
                <a:solidFill>
                  <a:srgbClr val="000000">
                    <a:alpha val="100000"/>
                  </a:srgbClr>
                </a:solidFill>
                <a:latin typeface="Arial" panose="020B0604020202020204"/>
                <a:ea typeface="Arial" panose="020B0604020202020204"/>
                <a:cs typeface="Arial" panose="020B0604020202020204"/>
              </a:rPr>
              <a:t> </a:t>
            </a:r>
            <a:r>
              <a:rPr sz="1000" kern="0" spc="-30" dirty="0">
                <a:solidFill>
                  <a:srgbClr val="000000">
                    <a:alpha val="100000"/>
                  </a:srgbClr>
                </a:solidFill>
                <a:latin typeface="Arial" panose="020B0604020202020204"/>
                <a:ea typeface="Arial" panose="020B0604020202020204"/>
                <a:cs typeface="Arial" panose="020B0604020202020204"/>
              </a:rPr>
              <a:t>be</a:t>
            </a:r>
            <a:r>
              <a:rPr sz="1000" kern="0" spc="110" dirty="0">
                <a:solidFill>
                  <a:srgbClr val="000000">
                    <a:alpha val="100000"/>
                  </a:srgbClr>
                </a:solidFill>
                <a:latin typeface="Arial" panose="020B0604020202020204"/>
                <a:ea typeface="Arial" panose="020B0604020202020204"/>
                <a:cs typeface="Arial" panose="020B0604020202020204"/>
              </a:rPr>
              <a:t> </a:t>
            </a:r>
            <a:r>
              <a:rPr sz="1000" kern="0" spc="-30" dirty="0">
                <a:solidFill>
                  <a:srgbClr val="000000">
                    <a:alpha val="100000"/>
                  </a:srgbClr>
                </a:solidFill>
                <a:latin typeface="Arial" panose="020B0604020202020204"/>
                <a:ea typeface="Arial" panose="020B0604020202020204"/>
                <a:cs typeface="Arial" panose="020B0604020202020204"/>
              </a:rPr>
              <a:t>regulated</a:t>
            </a:r>
            <a:endParaRPr sz="1000" dirty="0">
              <a:latin typeface="Arial" panose="020B0604020202020204"/>
              <a:ea typeface="Arial" panose="020B0604020202020204"/>
              <a:cs typeface="Arial" panose="020B0604020202020204"/>
            </a:endParaRPr>
          </a:p>
        </p:txBody>
      </p:sp>
      <p:pic>
        <p:nvPicPr>
          <p:cNvPr id="212" name="picture 212"/>
          <p:cNvPicPr>
            <a:picLocks noChangeAspect="1"/>
          </p:cNvPicPr>
          <p:nvPr/>
        </p:nvPicPr>
        <p:blipFill>
          <a:blip r:embed="rId6"/>
          <a:stretch>
            <a:fillRect/>
          </a:stretch>
        </p:blipFill>
        <p:spPr>
          <a:xfrm rot="21600000">
            <a:off x="13296862" y="393737"/>
            <a:ext cx="1250976" cy="355565"/>
          </a:xfrm>
          <a:prstGeom prst="rect">
            <a:avLst/>
          </a:prstGeom>
        </p:spPr>
      </p:pic>
      <p:sp>
        <p:nvSpPr>
          <p:cNvPr id="214" name="textbox 214"/>
          <p:cNvSpPr/>
          <p:nvPr/>
        </p:nvSpPr>
        <p:spPr>
          <a:xfrm>
            <a:off x="4603691" y="5404136"/>
            <a:ext cx="2452370" cy="1987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365"/>
              </a:lnSpc>
            </a:pPr>
            <a:r>
              <a:rPr sz="1000" kern="0" spc="-10" dirty="0">
                <a:solidFill>
                  <a:srgbClr val="000000">
                    <a:alpha val="100000"/>
                  </a:srgbClr>
                </a:solidFill>
                <a:latin typeface="Arial" panose="020B0604020202020204"/>
                <a:ea typeface="Arial" panose="020B0604020202020204"/>
                <a:cs typeface="Arial" panose="020B0604020202020204"/>
              </a:rPr>
              <a:t>It</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does</a:t>
            </a:r>
            <a:r>
              <a:rPr sz="1000" kern="0" spc="2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not</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wet</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a:t>
            </a:r>
            <a:r>
              <a:rPr sz="1000" kern="0" spc="1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lithium-containing</a:t>
            </a:r>
            <a:r>
              <a:rPr sz="1000" kern="0" spc="20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me</a:t>
            </a:r>
            <a:r>
              <a:rPr sz="1000" kern="0" spc="-20" dirty="0">
                <a:solidFill>
                  <a:srgbClr val="000000">
                    <a:alpha val="100000"/>
                  </a:srgbClr>
                </a:solidFill>
                <a:latin typeface="Arial" panose="020B0604020202020204"/>
                <a:ea typeface="Arial" panose="020B0604020202020204"/>
                <a:cs typeface="Arial" panose="020B0604020202020204"/>
              </a:rPr>
              <a:t>lt</a:t>
            </a:r>
            <a:endParaRPr sz="1000" dirty="0">
              <a:latin typeface="Arial" panose="020B0604020202020204"/>
              <a:ea typeface="Arial" panose="020B0604020202020204"/>
              <a:cs typeface="Arial" panose="020B0604020202020204"/>
            </a:endParaRPr>
          </a:p>
        </p:txBody>
      </p:sp>
      <p:sp>
        <p:nvSpPr>
          <p:cNvPr id="216" name="textbox 216"/>
          <p:cNvSpPr/>
          <p:nvPr/>
        </p:nvSpPr>
        <p:spPr>
          <a:xfrm>
            <a:off x="590562" y="510399"/>
            <a:ext cx="3573145" cy="14986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2000"/>
              </a:lnSpc>
            </a:pPr>
            <a:r>
              <a:rPr sz="1000" kern="0" spc="0" dirty="0">
                <a:solidFill>
                  <a:srgbClr val="000000">
                    <a:alpha val="100000"/>
                  </a:srgbClr>
                </a:solidFill>
                <a:latin typeface="Arial" panose="020B0604020202020204"/>
                <a:ea typeface="Arial" panose="020B0604020202020204"/>
                <a:cs typeface="Arial" panose="020B0604020202020204"/>
              </a:rPr>
              <a:t>IINTEGRITY,KINDNESS,SELF-IMP</a:t>
            </a:r>
            <a:r>
              <a:rPr sz="1000" kern="0" spc="-10" dirty="0">
                <a:solidFill>
                  <a:srgbClr val="000000">
                    <a:alpha val="100000"/>
                  </a:srgbClr>
                </a:solidFill>
                <a:latin typeface="Arial" panose="020B0604020202020204"/>
                <a:ea typeface="Arial" panose="020B0604020202020204"/>
                <a:cs typeface="Arial" panose="020B0604020202020204"/>
              </a:rPr>
              <a:t>ROVEMENT,INNOVATION</a:t>
            </a:r>
            <a:endParaRPr sz="1000" dirty="0">
              <a:latin typeface="Arial" panose="020B0604020202020204"/>
              <a:ea typeface="Arial" panose="020B0604020202020204"/>
              <a:cs typeface="Arial" panose="020B0604020202020204"/>
            </a:endParaRPr>
          </a:p>
        </p:txBody>
      </p:sp>
      <p:sp>
        <p:nvSpPr>
          <p:cNvPr id="218" name="textbox 218"/>
          <p:cNvSpPr/>
          <p:nvPr/>
        </p:nvSpPr>
        <p:spPr>
          <a:xfrm>
            <a:off x="12541198" y="6046822"/>
            <a:ext cx="1996439" cy="16700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3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(zero-expa</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nsion can be</a:t>
            </a: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achieved)</a:t>
            </a:r>
            <a:endParaRPr sz="1000" dirty="0">
              <a:latin typeface="宋体" panose="02010600030101010101" pitchFamily="2" charset="-122"/>
              <a:ea typeface="宋体" panose="02010600030101010101" pitchFamily="2" charset="-122"/>
              <a:cs typeface="宋体" panose="02010600030101010101" pitchFamily="2" charset="-122"/>
            </a:endParaRPr>
          </a:p>
        </p:txBody>
      </p:sp>
      <p:sp>
        <p:nvSpPr>
          <p:cNvPr id="220" name="textbox 220"/>
          <p:cNvSpPr/>
          <p:nvPr/>
        </p:nvSpPr>
        <p:spPr>
          <a:xfrm>
            <a:off x="13995378" y="9682915"/>
            <a:ext cx="464819" cy="2482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750"/>
              </a:lnSpc>
            </a:pPr>
            <a:r>
              <a:rPr sz="1400" kern="0" spc="-10" dirty="0">
                <a:solidFill>
                  <a:srgbClr val="000000">
                    <a:alpha val="100000"/>
                  </a:srgbClr>
                </a:solidFill>
                <a:latin typeface="黑体" panose="02010609060101010101" charset="-122"/>
                <a:ea typeface="黑体" panose="02010609060101010101" charset="-122"/>
                <a:cs typeface="黑体" panose="02010609060101010101" charset="-122"/>
              </a:rPr>
              <a:t>&lt;&lt;&lt;12</a:t>
            </a:r>
            <a:endParaRPr sz="1400" dirty="0">
              <a:latin typeface="黑体" panose="02010609060101010101" charset="-122"/>
              <a:ea typeface="黑体" panose="02010609060101010101" charset="-122"/>
              <a:cs typeface="黑体" panose="02010609060101010101" charset="-122"/>
            </a:endParaRPr>
          </a:p>
        </p:txBody>
      </p:sp>
      <p:sp>
        <p:nvSpPr>
          <p:cNvPr id="222" name="textbox 222"/>
          <p:cNvSpPr/>
          <p:nvPr/>
        </p:nvSpPr>
        <p:spPr>
          <a:xfrm>
            <a:off x="590562" y="9733066"/>
            <a:ext cx="563880" cy="18478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250"/>
              </a:lnSpc>
            </a:pPr>
            <a:r>
              <a:rPr sz="1000" kern="0" spc="-30" dirty="0">
                <a:solidFill>
                  <a:srgbClr val="000000">
                    <a:alpha val="100000"/>
                  </a:srgbClr>
                </a:solidFill>
                <a:latin typeface="黑体" panose="02010609060101010101" charset="-122"/>
                <a:ea typeface="黑体" panose="02010609060101010101" charset="-122"/>
                <a:cs typeface="黑体" panose="02010609060101010101" charset="-122"/>
              </a:rPr>
              <a:t>11</a:t>
            </a:r>
            <a:r>
              <a:rPr sz="1000" kern="0" spc="120" dirty="0">
                <a:solidFill>
                  <a:srgbClr val="000000">
                    <a:alpha val="100000"/>
                  </a:srgbClr>
                </a:solidFill>
                <a:latin typeface="黑体" panose="02010609060101010101" charset="-122"/>
                <a:ea typeface="黑体" panose="02010609060101010101" charset="-122"/>
                <a:cs typeface="黑体" panose="02010609060101010101" charset="-122"/>
              </a:rPr>
              <a:t>   </a:t>
            </a:r>
            <a:r>
              <a:rPr sz="1000" kern="0" spc="-30" dirty="0">
                <a:solidFill>
                  <a:srgbClr val="000000">
                    <a:alpha val="100000"/>
                  </a:srgbClr>
                </a:solidFill>
                <a:latin typeface="黑体" panose="02010609060101010101" charset="-122"/>
                <a:ea typeface="黑体" panose="02010609060101010101" charset="-122"/>
                <a:cs typeface="黑体" panose="02010609060101010101" charset="-122"/>
              </a:rPr>
              <a:t>&gt;&gt;&gt;</a:t>
            </a:r>
            <a:endParaRPr sz="1000" dirty="0">
              <a:latin typeface="黑体" panose="02010609060101010101" charset="-122"/>
              <a:ea typeface="黑体" panose="02010609060101010101" charset="-122"/>
              <a:cs typeface="黑体" panose="02010609060101010101" charset="-122"/>
            </a:endParaRPr>
          </a:p>
        </p:txBody>
      </p:sp>
      <p:pic>
        <p:nvPicPr>
          <p:cNvPr id="224" name="picture 224"/>
          <p:cNvPicPr>
            <a:picLocks noChangeAspect="1"/>
          </p:cNvPicPr>
          <p:nvPr/>
        </p:nvPicPr>
        <p:blipFill>
          <a:blip r:embed="rId7"/>
          <a:stretch>
            <a:fillRect/>
          </a:stretch>
        </p:blipFill>
        <p:spPr>
          <a:xfrm rot="21600000">
            <a:off x="5073600" y="577831"/>
            <a:ext cx="8121662" cy="63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picture 226"/>
          <p:cNvPicPr>
            <a:picLocks noChangeAspect="1"/>
          </p:cNvPicPr>
          <p:nvPr/>
        </p:nvPicPr>
        <p:blipFill>
          <a:blip r:embed="rId1"/>
          <a:stretch>
            <a:fillRect/>
          </a:stretch>
        </p:blipFill>
        <p:spPr>
          <a:xfrm rot="21600000">
            <a:off x="0" y="0"/>
            <a:ext cx="15119350" cy="10261600"/>
          </a:xfrm>
          <a:prstGeom prst="rect">
            <a:avLst/>
          </a:prstGeom>
        </p:spPr>
      </p:pic>
      <p:pic>
        <p:nvPicPr>
          <p:cNvPr id="228" name="picture 228"/>
          <p:cNvPicPr>
            <a:picLocks noChangeAspect="1"/>
          </p:cNvPicPr>
          <p:nvPr/>
        </p:nvPicPr>
        <p:blipFill>
          <a:blip r:embed="rId2"/>
          <a:stretch>
            <a:fillRect/>
          </a:stretch>
        </p:blipFill>
        <p:spPr>
          <a:xfrm rot="21600000">
            <a:off x="8128011" y="1682799"/>
            <a:ext cx="6172171" cy="4013106"/>
          </a:xfrm>
          <a:prstGeom prst="rect">
            <a:avLst/>
          </a:prstGeom>
        </p:spPr>
      </p:pic>
      <p:sp>
        <p:nvSpPr>
          <p:cNvPr id="230" name="textbox 230"/>
          <p:cNvSpPr/>
          <p:nvPr/>
        </p:nvSpPr>
        <p:spPr>
          <a:xfrm>
            <a:off x="584211" y="1269491"/>
            <a:ext cx="6590665" cy="329819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810"/>
              </a:lnSpc>
            </a:pPr>
            <a:r>
              <a:rPr sz="2300" kern="0" spc="-90" dirty="0">
                <a:solidFill>
                  <a:srgbClr val="C03030">
                    <a:alpha val="100000"/>
                  </a:srgbClr>
                </a:solidFill>
                <a:latin typeface="Dotum"/>
                <a:ea typeface="Dotum"/>
                <a:cs typeface="Dotum"/>
              </a:rPr>
              <a:t>▶</a:t>
            </a:r>
            <a:r>
              <a:rPr sz="2300" kern="0" spc="-200" dirty="0">
                <a:solidFill>
                  <a:srgbClr val="C03030">
                    <a:alpha val="100000"/>
                  </a:srgbClr>
                </a:solidFill>
                <a:latin typeface="Dotum"/>
                <a:ea typeface="Dotum"/>
                <a:cs typeface="Dotum"/>
              </a:rPr>
              <a:t> </a:t>
            </a:r>
            <a:r>
              <a:rPr sz="2300" b="1" kern="0" spc="-90" dirty="0">
                <a:solidFill>
                  <a:srgbClr val="C03030">
                    <a:alpha val="100000"/>
                  </a:srgbClr>
                </a:solidFill>
                <a:latin typeface="Arial" panose="020B0604020202020204"/>
                <a:ea typeface="Arial" panose="020B0604020202020204"/>
                <a:cs typeface="Arial" panose="020B0604020202020204"/>
              </a:rPr>
              <a:t>GRAPHITE CRUCIBLE</a:t>
            </a:r>
            <a:endParaRPr sz="2300" dirty="0">
              <a:latin typeface="Arial" panose="020B0604020202020204"/>
              <a:ea typeface="Arial" panose="020B0604020202020204"/>
              <a:cs typeface="Arial" panose="020B0604020202020204"/>
            </a:endParaRPr>
          </a:p>
          <a:p>
            <a:pPr algn="l" rtl="0" eaLnBrk="0">
              <a:lnSpc>
                <a:spcPct val="136000"/>
              </a:lnSpc>
            </a:pPr>
            <a:endParaRPr sz="1000" dirty="0">
              <a:latin typeface="Arial" panose="020B0604020202020204"/>
              <a:ea typeface="Arial" panose="020B0604020202020204"/>
              <a:cs typeface="Arial" panose="020B0604020202020204"/>
            </a:endParaRPr>
          </a:p>
          <a:p>
            <a:pPr algn="l" rtl="0" eaLnBrk="0">
              <a:lnSpc>
                <a:spcPct val="137000"/>
              </a:lnSpc>
            </a:pPr>
            <a:endParaRPr sz="1000" dirty="0">
              <a:latin typeface="Arial" panose="020B0604020202020204"/>
              <a:ea typeface="Arial" panose="020B0604020202020204"/>
              <a:cs typeface="Arial" panose="020B0604020202020204"/>
            </a:endParaRPr>
          </a:p>
          <a:p>
            <a:pPr marL="69850" algn="l" rtl="0" eaLnBrk="0">
              <a:lnSpc>
                <a:spcPct val="98000"/>
              </a:lnSpc>
              <a:spcBef>
                <a:spcPts val="395"/>
              </a:spcBef>
            </a:pPr>
            <a:r>
              <a:rPr sz="1300" kern="0" spc="-10" dirty="0">
                <a:solidFill>
                  <a:srgbClr val="B03020">
                    <a:alpha val="100000"/>
                  </a:srgbClr>
                </a:solidFill>
                <a:latin typeface="宋体" panose="02010600030101010101" pitchFamily="2" charset="-122"/>
                <a:ea typeface="宋体" panose="02010600030101010101" pitchFamily="2" charset="-122"/>
                <a:cs typeface="宋体" panose="02010600030101010101" pitchFamily="2" charset="-122"/>
              </a:rPr>
              <a:t>●</a:t>
            </a:r>
            <a:r>
              <a:rPr sz="1300" kern="0" spc="-130" dirty="0">
                <a:solidFill>
                  <a:srgbClr val="B0302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10" dirty="0">
                <a:solidFill>
                  <a:srgbClr val="000000">
                    <a:alpha val="100000"/>
                  </a:srgbClr>
                </a:solidFill>
                <a:latin typeface="Arial" panose="020B0604020202020204"/>
                <a:ea typeface="Arial" panose="020B0604020202020204"/>
                <a:cs typeface="Arial" panose="020B0604020202020204"/>
              </a:rPr>
              <a:t>Field of</a:t>
            </a:r>
            <a:r>
              <a:rPr sz="1300" b="1" kern="0" spc="-20" dirty="0">
                <a:solidFill>
                  <a:srgbClr val="000000">
                    <a:alpha val="100000"/>
                  </a:srgbClr>
                </a:solidFill>
                <a:latin typeface="Arial" panose="020B0604020202020204"/>
                <a:ea typeface="Arial" panose="020B0604020202020204"/>
                <a:cs typeface="Arial" panose="020B0604020202020204"/>
              </a:rPr>
              <a:t> Application:</a:t>
            </a:r>
            <a:endParaRPr sz="1300" dirty="0">
              <a:latin typeface="Arial" panose="020B0604020202020204"/>
              <a:ea typeface="Arial" panose="020B0604020202020204"/>
              <a:cs typeface="Arial" panose="020B0604020202020204"/>
            </a:endParaRPr>
          </a:p>
          <a:p>
            <a:pPr marL="234950" algn="l" rtl="0" eaLnBrk="0">
              <a:lnSpc>
                <a:spcPct val="167000"/>
              </a:lnSpc>
              <a:spcBef>
                <a:spcPts val="5"/>
              </a:spcBef>
            </a:pPr>
            <a:r>
              <a:rPr sz="1000" kern="0" spc="0" dirty="0">
                <a:solidFill>
                  <a:srgbClr val="000000">
                    <a:alpha val="100000"/>
                  </a:srgbClr>
                </a:solidFill>
                <a:latin typeface="Arial" panose="020B0604020202020204"/>
                <a:ea typeface="Arial" panose="020B0604020202020204"/>
                <a:cs typeface="Arial" panose="020B0604020202020204"/>
              </a:rPr>
              <a:t>Positive-electrode</a:t>
            </a:r>
            <a:r>
              <a:rPr sz="1000" kern="0" spc="1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lithium</a:t>
            </a:r>
            <a:r>
              <a:rPr sz="1000" kern="0" spc="19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iron</a:t>
            </a:r>
            <a:r>
              <a:rPr sz="1000" kern="0" spc="1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phosphate</a:t>
            </a:r>
            <a:r>
              <a:rPr sz="1000" kern="0" spc="1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materials</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and</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other</a:t>
            </a:r>
            <a:r>
              <a:rPr sz="1000" kern="0" spc="1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oxygen-free</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sintering</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fields</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of</a:t>
            </a:r>
            <a:r>
              <a:rPr sz="1000" kern="0" spc="1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negative-electrode</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materials</a:t>
            </a:r>
            <a:endParaRPr sz="1000" dirty="0">
              <a:latin typeface="Arial" panose="020B0604020202020204"/>
              <a:ea typeface="Arial" panose="020B0604020202020204"/>
              <a:cs typeface="Arial" panose="020B0604020202020204"/>
            </a:endParaRPr>
          </a:p>
          <a:p>
            <a:pPr marL="107950" algn="l" rtl="0" eaLnBrk="0">
              <a:lnSpc>
                <a:spcPct val="91000"/>
              </a:lnSpc>
              <a:spcBef>
                <a:spcPts val="10"/>
              </a:spcBef>
            </a:pPr>
            <a:r>
              <a:rPr sz="1400" kern="0" spc="-40" dirty="0">
                <a:solidFill>
                  <a:srgbClr val="601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150" dirty="0">
                <a:solidFill>
                  <a:srgbClr val="601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kern="0" spc="-40" dirty="0">
                <a:solidFill>
                  <a:srgbClr val="000000">
                    <a:alpha val="100000"/>
                  </a:srgbClr>
                </a:solidFill>
                <a:latin typeface="Arial" panose="020B0604020202020204"/>
                <a:ea typeface="Arial" panose="020B0604020202020204"/>
                <a:cs typeface="Arial" panose="020B0604020202020204"/>
              </a:rPr>
              <a:t>Adaptation  Temperature:</a:t>
            </a:r>
            <a:endParaRPr sz="1400" dirty="0">
              <a:latin typeface="Arial" panose="020B0604020202020204"/>
              <a:ea typeface="Arial" panose="020B0604020202020204"/>
              <a:cs typeface="Arial" panose="020B0604020202020204"/>
            </a:endParaRPr>
          </a:p>
          <a:p>
            <a:pPr marL="234950" algn="l" rtl="0" eaLnBrk="0">
              <a:lnSpc>
                <a:spcPts val="1565"/>
              </a:lnSpc>
              <a:spcBef>
                <a:spcPts val="735"/>
              </a:spcBef>
            </a:pPr>
            <a:r>
              <a:rPr sz="1100" kern="0" spc="10" dirty="0">
                <a:solidFill>
                  <a:srgbClr val="000000">
                    <a:alpha val="100000"/>
                  </a:srgbClr>
                </a:solidFill>
                <a:latin typeface="Arial" panose="020B0604020202020204"/>
                <a:ea typeface="Arial" panose="020B0604020202020204"/>
                <a:cs typeface="Arial" panose="020B0604020202020204"/>
              </a:rPr>
              <a:t>1000</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 dirty="0">
                <a:solidFill>
                  <a:srgbClr val="000000">
                    <a:alpha val="100000"/>
                  </a:srgbClr>
                </a:solidFill>
                <a:latin typeface="Arial" panose="020B0604020202020204"/>
                <a:ea typeface="Arial" panose="020B0604020202020204"/>
                <a:cs typeface="Arial" panose="020B0604020202020204"/>
              </a:rPr>
              <a:t>—300</a:t>
            </a:r>
            <a:r>
              <a:rPr sz="1100" kern="0" spc="0" dirty="0">
                <a:solidFill>
                  <a:srgbClr val="000000">
                    <a:alpha val="100000"/>
                  </a:srgbClr>
                </a:solidFill>
                <a:latin typeface="Arial" panose="020B0604020202020204"/>
                <a:ea typeface="Arial" panose="020B0604020202020204"/>
                <a:cs typeface="Arial" panose="020B0604020202020204"/>
              </a:rPr>
              <a:t>0</a:t>
            </a:r>
            <a:r>
              <a:rPr sz="1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86000"/>
              </a:lnSpc>
            </a:pPr>
            <a:endParaRPr sz="1000" dirty="0">
              <a:latin typeface="Arial" panose="020B0604020202020204"/>
              <a:ea typeface="Arial" panose="020B0604020202020204"/>
              <a:cs typeface="Arial" panose="020B0604020202020204"/>
            </a:endParaRPr>
          </a:p>
          <a:p>
            <a:pPr marL="82550" algn="l" rtl="0" eaLnBrk="0">
              <a:lnSpc>
                <a:spcPts val="1695"/>
              </a:lnSpc>
              <a:spcBef>
                <a:spcPts val="390"/>
              </a:spcBef>
            </a:pPr>
            <a:r>
              <a:rPr sz="13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3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20" dirty="0">
                <a:solidFill>
                  <a:srgbClr val="000000">
                    <a:alpha val="100000"/>
                  </a:srgbClr>
                </a:solidFill>
                <a:latin typeface="Arial" panose="020B0604020202020204"/>
                <a:ea typeface="Arial" panose="020B0604020202020204"/>
                <a:cs typeface="Arial" panose="020B0604020202020204"/>
              </a:rPr>
              <a:t>Product</a:t>
            </a:r>
            <a:r>
              <a:rPr sz="1300" b="1" kern="0" spc="110" dirty="0">
                <a:solidFill>
                  <a:srgbClr val="000000">
                    <a:alpha val="100000"/>
                  </a:srgbClr>
                </a:solidFill>
                <a:latin typeface="Arial" panose="020B0604020202020204"/>
                <a:ea typeface="Arial" panose="020B0604020202020204"/>
                <a:cs typeface="Arial" panose="020B0604020202020204"/>
              </a:rPr>
              <a:t> </a:t>
            </a:r>
            <a:r>
              <a:rPr sz="1300" b="1" kern="0" spc="-20" dirty="0">
                <a:solidFill>
                  <a:srgbClr val="000000">
                    <a:alpha val="100000"/>
                  </a:srgbClr>
                </a:solidFill>
                <a:latin typeface="Arial" panose="020B0604020202020204"/>
                <a:ea typeface="Arial" panose="020B0604020202020204"/>
                <a:cs typeface="Arial" panose="020B0604020202020204"/>
              </a:rPr>
              <a:t>F</a:t>
            </a:r>
            <a:r>
              <a:rPr sz="1300" b="1" kern="0" spc="-30" dirty="0">
                <a:solidFill>
                  <a:srgbClr val="000000">
                    <a:alpha val="100000"/>
                  </a:srgbClr>
                </a:solidFill>
                <a:latin typeface="Arial" panose="020B0604020202020204"/>
                <a:ea typeface="Arial" panose="020B0604020202020204"/>
                <a:cs typeface="Arial" panose="020B0604020202020204"/>
              </a:rPr>
              <a:t>eatures:</a:t>
            </a:r>
            <a:endParaRPr sz="1300" dirty="0">
              <a:latin typeface="Arial" panose="020B0604020202020204"/>
              <a:ea typeface="Arial" panose="020B0604020202020204"/>
              <a:cs typeface="Arial" panose="020B0604020202020204"/>
            </a:endParaRPr>
          </a:p>
          <a:p>
            <a:pPr marL="234950" algn="l" rtl="0" eaLnBrk="0">
              <a:lnSpc>
                <a:spcPts val="1360"/>
              </a:lnSpc>
              <a:spcBef>
                <a:spcPts val="375"/>
              </a:spcBef>
            </a:pPr>
            <a:r>
              <a:rPr sz="1000" kern="0" spc="0" dirty="0">
                <a:solidFill>
                  <a:srgbClr val="000000">
                    <a:alpha val="100000"/>
                  </a:srgbClr>
                </a:solidFill>
                <a:latin typeface="Arial" panose="020B0604020202020204"/>
                <a:ea typeface="Arial" panose="020B0604020202020204"/>
                <a:cs typeface="Arial" panose="020B0604020202020204"/>
              </a:rPr>
              <a:t>1.Strong  stability:high-purity,high-density,high  mechanical</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strength</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strong</a:t>
            </a:r>
            <a:r>
              <a:rPr sz="1000" kern="0" spc="6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chemical</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stability.</a:t>
            </a:r>
            <a:endParaRPr sz="1000" dirty="0">
              <a:latin typeface="Arial" panose="020B0604020202020204"/>
              <a:ea typeface="Arial" panose="020B0604020202020204"/>
              <a:cs typeface="Arial" panose="020B0604020202020204"/>
            </a:endParaRPr>
          </a:p>
          <a:p>
            <a:pPr marL="234950" algn="l" rtl="0" eaLnBrk="0">
              <a:lnSpc>
                <a:spcPts val="1365"/>
              </a:lnSpc>
              <a:spcBef>
                <a:spcPts val="590"/>
              </a:spcBef>
            </a:pPr>
            <a:r>
              <a:rPr sz="1000" kern="0" spc="0" dirty="0">
                <a:solidFill>
                  <a:srgbClr val="000000">
                    <a:alpha val="100000"/>
                  </a:srgbClr>
                </a:solidFill>
                <a:latin typeface="Arial" panose="020B0604020202020204"/>
                <a:ea typeface="Arial" panose="020B0604020202020204"/>
                <a:cs typeface="Arial" panose="020B0604020202020204"/>
              </a:rPr>
              <a:t>2.Long-service  life,oxidation-resistant,corrosion-resistant,with  a  servi</a:t>
            </a:r>
            <a:r>
              <a:rPr sz="1000" kern="0" spc="-10" dirty="0">
                <a:solidFill>
                  <a:srgbClr val="000000">
                    <a:alpha val="100000"/>
                  </a:srgbClr>
                </a:solidFill>
                <a:latin typeface="Arial" panose="020B0604020202020204"/>
                <a:ea typeface="Arial" panose="020B0604020202020204"/>
                <a:cs typeface="Arial" panose="020B0604020202020204"/>
              </a:rPr>
              <a:t>ce  life  of  more  than  24  months.</a:t>
            </a:r>
            <a:endParaRPr sz="1000" dirty="0">
              <a:latin typeface="Arial" panose="020B0604020202020204"/>
              <a:ea typeface="Arial" panose="020B0604020202020204"/>
              <a:cs typeface="Arial" panose="020B0604020202020204"/>
            </a:endParaRPr>
          </a:p>
          <a:p>
            <a:pPr algn="l" rtl="0" eaLnBrk="0">
              <a:lnSpc>
                <a:spcPct val="111000"/>
              </a:lnSpc>
            </a:pPr>
            <a:endParaRPr sz="400" dirty="0">
              <a:latin typeface="Arial" panose="020B0604020202020204"/>
              <a:ea typeface="Arial" panose="020B0604020202020204"/>
              <a:cs typeface="Arial" panose="020B0604020202020204"/>
            </a:endParaRPr>
          </a:p>
          <a:p>
            <a:pPr marL="234950" algn="l" rtl="0" eaLnBrk="0">
              <a:lnSpc>
                <a:spcPts val="1365"/>
              </a:lnSpc>
              <a:spcBef>
                <a:spcPts val="5"/>
              </a:spcBef>
            </a:pPr>
            <a:r>
              <a:rPr sz="1000" kern="0" spc="0" dirty="0">
                <a:solidFill>
                  <a:srgbClr val="000000">
                    <a:alpha val="100000"/>
                  </a:srgbClr>
                </a:solidFill>
                <a:latin typeface="Arial" panose="020B0604020202020204"/>
                <a:ea typeface="Arial" panose="020B0604020202020204"/>
                <a:cs typeface="Arial" panose="020B0604020202020204"/>
              </a:rPr>
              <a:t>3.Excellent</a:t>
            </a:r>
            <a:r>
              <a:rPr sz="1000" kern="0" spc="26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resistance</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to</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thermal</a:t>
            </a:r>
            <a:r>
              <a:rPr sz="1000" kern="0" spc="21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vibration,electr</a:t>
            </a:r>
            <a:r>
              <a:rPr sz="1000" kern="0" spc="-10" dirty="0">
                <a:solidFill>
                  <a:srgbClr val="000000">
                    <a:alpha val="100000"/>
                  </a:srgbClr>
                </a:solidFill>
                <a:latin typeface="Arial" panose="020B0604020202020204"/>
                <a:ea typeface="Arial" panose="020B0604020202020204"/>
                <a:cs typeface="Arial" panose="020B0604020202020204"/>
              </a:rPr>
              <a:t>ical</a:t>
            </a:r>
            <a:r>
              <a:rPr sz="1000" kern="0" spc="2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conductivity</a:t>
            </a:r>
            <a:r>
              <a:rPr sz="1000" kern="0" spc="2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and</a:t>
            </a:r>
            <a:r>
              <a:rPr sz="1000" kern="0" spc="22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thermal</a:t>
            </a:r>
            <a:r>
              <a:rPr sz="1000" kern="0" spc="2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conductivity</a:t>
            </a:r>
            <a:endParaRPr sz="1000" dirty="0">
              <a:latin typeface="Arial" panose="020B0604020202020204"/>
              <a:ea typeface="Arial" panose="020B0604020202020204"/>
              <a:cs typeface="Arial" panose="020B0604020202020204"/>
            </a:endParaRPr>
          </a:p>
        </p:txBody>
      </p:sp>
      <p:graphicFrame>
        <p:nvGraphicFramePr>
          <p:cNvPr id="232" name="table 232"/>
          <p:cNvGraphicFramePr>
            <a:graphicFrameLocks noGrp="1"/>
          </p:cNvGraphicFramePr>
          <p:nvPr/>
        </p:nvGraphicFramePr>
        <p:xfrm>
          <a:off x="8042285" y="6715093"/>
          <a:ext cx="6323965" cy="977900"/>
        </p:xfrm>
        <a:graphic>
          <a:graphicData uri="http://schemas.openxmlformats.org/drawingml/2006/table">
            <a:tbl>
              <a:tblPr/>
              <a:tblGrid>
                <a:gridCol w="701675"/>
                <a:gridCol w="704850"/>
                <a:gridCol w="704850"/>
                <a:gridCol w="704850"/>
                <a:gridCol w="697865"/>
                <a:gridCol w="844550"/>
                <a:gridCol w="679450"/>
                <a:gridCol w="641350"/>
                <a:gridCol w="644525"/>
              </a:tblGrid>
              <a:tr h="561975">
                <a:tc>
                  <a:txBody>
                    <a:bodyPr/>
                    <a:lstStyle/>
                    <a:p>
                      <a:pPr algn="l" rtl="0" eaLnBrk="0">
                        <a:lnSpc>
                          <a:spcPct val="110000"/>
                        </a:lnSpc>
                      </a:pPr>
                      <a:endParaRPr sz="400" dirty="0">
                        <a:latin typeface="Arial" panose="020B0604020202020204"/>
                        <a:ea typeface="Arial" panose="020B0604020202020204"/>
                        <a:cs typeface="Arial" panose="020B0604020202020204"/>
                      </a:endParaRPr>
                    </a:p>
                    <a:p>
                      <a:pPr marL="22225" indent="279400" algn="l" rtl="0" eaLnBrk="0">
                        <a:lnSpc>
                          <a:spcPct val="153000"/>
                        </a:lnSpc>
                        <a:spcBef>
                          <a:spcPts val="0"/>
                        </a:spcBef>
                      </a:pPr>
                      <a:r>
                        <a:rPr sz="9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Index</a:t>
                      </a: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B</a:t>
                      </a:r>
                      <a:r>
                        <a:rPr sz="9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Material</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pPr>
                      <a:endParaRPr sz="700" dirty="0">
                        <a:latin typeface="Arial" panose="020B0604020202020204"/>
                        <a:ea typeface="Arial" panose="020B0604020202020204"/>
                        <a:cs typeface="Arial" panose="020B0604020202020204"/>
                      </a:endParaRPr>
                    </a:p>
                    <a:p>
                      <a:pPr algn="r" rtl="0" eaLnBrk="0">
                        <a:lnSpc>
                          <a:spcPct val="97000"/>
                        </a:lnSpc>
                        <a:spcBef>
                          <a:spcPts val="5"/>
                        </a:spcBef>
                      </a:pPr>
                      <a:r>
                        <a:rPr sz="900" kern="0" spc="-5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ul</a:t>
                      </a:r>
                      <a:r>
                        <a:rPr sz="9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k Density</a:t>
                      </a:r>
                      <a:r>
                        <a:rPr sz="900" kern="0" spc="3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R</a:t>
                      </a:r>
                      <a:endParaRPr sz="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9000"/>
                        </a:lnSpc>
                      </a:pPr>
                      <a:endParaRPr sz="300" dirty="0">
                        <a:latin typeface="Arial" panose="020B0604020202020204"/>
                        <a:ea typeface="Arial" panose="020B0604020202020204"/>
                        <a:cs typeface="Arial" panose="020B0604020202020204"/>
                      </a:endParaRPr>
                    </a:p>
                    <a:p>
                      <a:pPr marL="69850" algn="l" rtl="0" eaLnBrk="0">
                        <a:lnSpc>
                          <a:spcPct val="92000"/>
                        </a:lnSpc>
                        <a:spcBef>
                          <a:spcPts val="0"/>
                        </a:spcBef>
                      </a:pPr>
                      <a:r>
                        <a:rPr sz="11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(g/cm³)</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pPr>
                      <a:endParaRPr sz="700" dirty="0">
                        <a:latin typeface="Arial" panose="020B0604020202020204"/>
                        <a:ea typeface="Arial" panose="020B0604020202020204"/>
                        <a:cs typeface="Arial" panose="020B0604020202020204"/>
                      </a:endParaRPr>
                    </a:p>
                    <a:p>
                      <a:pPr algn="r" rtl="0" eaLnBrk="0">
                        <a:lnSpc>
                          <a:spcPts val="1150"/>
                        </a:lnSpc>
                        <a:spcBef>
                          <a:spcPts val="5"/>
                        </a:spcBef>
                      </a:pPr>
                      <a:r>
                        <a:rPr sz="9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esistivity</a:t>
                      </a: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a:t>
                      </a:r>
                      <a:endParaRPr sz="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2000"/>
                        </a:lnSpc>
                      </a:pPr>
                      <a:endParaRPr sz="200" dirty="0">
                        <a:latin typeface="Arial" panose="020B0604020202020204"/>
                        <a:ea typeface="Arial" panose="020B0604020202020204"/>
                        <a:cs typeface="Arial" panose="020B0604020202020204"/>
                      </a:endParaRPr>
                    </a:p>
                    <a:p>
                      <a:pPr marL="69850" algn="l" rtl="0" eaLnBrk="0">
                        <a:lnSpc>
                          <a:spcPct val="96000"/>
                        </a:lnSpc>
                        <a:spcBef>
                          <a:spcPts val="0"/>
                        </a:spcBef>
                      </a:pPr>
                      <a:r>
                        <a:rPr sz="11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(sμQ-m)</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pPr>
                      <a:endParaRPr sz="600" dirty="0">
                        <a:latin typeface="Arial" panose="020B0604020202020204"/>
                        <a:ea typeface="Arial" panose="020B0604020202020204"/>
                        <a:cs typeface="Arial" panose="020B0604020202020204"/>
                      </a:endParaRPr>
                    </a:p>
                    <a:p>
                      <a:pPr marL="107950" indent="-95250" algn="l" rtl="0" eaLnBrk="0">
                        <a:lnSpc>
                          <a:spcPct val="89000"/>
                        </a:lnSpc>
                        <a:spcBef>
                          <a:spcPts val="0"/>
                        </a:spcBef>
                        <a:tabLst>
                          <a:tab pos="177800" algn="l"/>
                        </a:tabLst>
                      </a:pP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ompressive</a:t>
                      </a:r>
                      <a:r>
                        <a:rPr sz="1100" kern="0" spc="3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Strength</a:t>
                      </a: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(Mpa)</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600" dirty="0">
                        <a:latin typeface="Arial" panose="020B0604020202020204"/>
                        <a:ea typeface="Arial" panose="020B0604020202020204"/>
                        <a:cs typeface="Arial" panose="020B0604020202020204"/>
                      </a:endParaRPr>
                    </a:p>
                    <a:p>
                      <a:pPr marL="69850" algn="l" rtl="0" eaLnBrk="0">
                        <a:lnSpc>
                          <a:spcPct val="84000"/>
                        </a:lnSpc>
                        <a:spcBef>
                          <a:spcPts val="5"/>
                        </a:spcBef>
                      </a:pP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Flexural</a:t>
                      </a:r>
                      <a:endParaRPr sz="1100" dirty="0">
                        <a:latin typeface="宋体" panose="02010600030101010101" pitchFamily="2" charset="-122"/>
                        <a:ea typeface="宋体" panose="02010600030101010101" pitchFamily="2" charset="-122"/>
                        <a:cs typeface="宋体" panose="02010600030101010101" pitchFamily="2" charset="-122"/>
                      </a:endParaRPr>
                    </a:p>
                    <a:p>
                      <a:pPr marL="88900" algn="l" rtl="0" eaLnBrk="0">
                        <a:lnSpc>
                          <a:spcPct val="87000"/>
                        </a:lnSpc>
                        <a:spcBef>
                          <a:spcPts val="5"/>
                        </a:spcBef>
                      </a:pP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Strength</a:t>
                      </a:r>
                      <a:endParaRPr sz="1100" dirty="0">
                        <a:latin typeface="宋体" panose="02010600030101010101" pitchFamily="2" charset="-122"/>
                        <a:ea typeface="宋体" panose="02010600030101010101" pitchFamily="2" charset="-122"/>
                        <a:cs typeface="宋体" panose="02010600030101010101" pitchFamily="2" charset="-122"/>
                      </a:endParaRPr>
                    </a:p>
                    <a:p>
                      <a:pPr marL="171450" algn="l" rtl="0" eaLnBrk="0">
                        <a:lnSpc>
                          <a:spcPct val="92000"/>
                        </a:lnSpc>
                        <a:spcBef>
                          <a:spcPts val="5"/>
                        </a:spcBef>
                      </a:pPr>
                      <a:r>
                        <a:rPr sz="11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(Mpa)</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3000"/>
                        </a:lnSpc>
                      </a:pPr>
                      <a:endParaRPr sz="300" dirty="0">
                        <a:latin typeface="Arial" panose="020B0604020202020204"/>
                        <a:ea typeface="Arial" panose="020B0604020202020204"/>
                        <a:cs typeface="Arial" panose="020B0604020202020204"/>
                      </a:endParaRPr>
                    </a:p>
                    <a:p>
                      <a:pPr algn="r" rtl="0" eaLnBrk="0">
                        <a:lnSpc>
                          <a:spcPts val="1150"/>
                        </a:lnSpc>
                        <a:spcBef>
                          <a:spcPts val="0"/>
                        </a:spcBef>
                      </a:pP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Coefficie</a:t>
                      </a:r>
                      <a:r>
                        <a:rPr sz="9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nt of</a:t>
                      </a:r>
                      <a:endParaRPr sz="900" dirty="0">
                        <a:latin typeface="宋体" panose="02010600030101010101" pitchFamily="2" charset="-122"/>
                        <a:ea typeface="宋体" panose="02010600030101010101" pitchFamily="2" charset="-122"/>
                        <a:cs typeface="宋体" panose="02010600030101010101" pitchFamily="2" charset="-122"/>
                      </a:endParaRPr>
                    </a:p>
                    <a:p>
                      <a:pPr marL="209550" algn="l" rtl="0" eaLnBrk="0">
                        <a:lnSpc>
                          <a:spcPct val="95000"/>
                        </a:lnSpc>
                        <a:spcBef>
                          <a:spcPts val="0"/>
                        </a:spcBef>
                      </a:pPr>
                      <a:r>
                        <a:rPr sz="9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Thermal</a:t>
                      </a:r>
                      <a:endParaRPr sz="900" dirty="0">
                        <a:latin typeface="宋体" panose="02010600030101010101" pitchFamily="2" charset="-122"/>
                        <a:ea typeface="宋体" panose="02010600030101010101" pitchFamily="2" charset="-122"/>
                        <a:cs typeface="宋体" panose="02010600030101010101" pitchFamily="2" charset="-122"/>
                      </a:endParaRPr>
                    </a:p>
                    <a:p>
                      <a:pPr marL="146050" algn="l" rtl="0" eaLnBrk="0">
                        <a:lnSpc>
                          <a:spcPct val="77000"/>
                        </a:lnSpc>
                        <a:spcBef>
                          <a:spcPts val="10"/>
                        </a:spcBef>
                      </a:pP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Expansion</a:t>
                      </a:r>
                      <a:endParaRPr sz="900" dirty="0">
                        <a:latin typeface="宋体" panose="02010600030101010101" pitchFamily="2" charset="-122"/>
                        <a:ea typeface="宋体" panose="02010600030101010101" pitchFamily="2" charset="-122"/>
                        <a:cs typeface="宋体" panose="02010600030101010101" pitchFamily="2" charset="-122"/>
                      </a:endParaRPr>
                    </a:p>
                    <a:p>
                      <a:pPr marL="146050" algn="l" rtl="0" eaLnBrk="0">
                        <a:lnSpc>
                          <a:spcPct val="87000"/>
                        </a:lnSpc>
                        <a:spcBef>
                          <a:spcPts val="5"/>
                        </a:spcBef>
                      </a:pPr>
                      <a:r>
                        <a:rPr sz="9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(x10-6/℃)</a:t>
                      </a:r>
                      <a:endParaRPr sz="9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600" dirty="0">
                        <a:latin typeface="Arial" panose="020B0604020202020204"/>
                        <a:ea typeface="Arial" panose="020B0604020202020204"/>
                        <a:cs typeface="Arial" panose="020B0604020202020204"/>
                      </a:endParaRPr>
                    </a:p>
                    <a:p>
                      <a:pPr marL="12700" indent="82550" algn="l" rtl="0" eaLnBrk="0">
                        <a:lnSpc>
                          <a:spcPct val="93000"/>
                        </a:lnSpc>
                        <a:spcBef>
                          <a:spcPts val="5"/>
                        </a:spcBef>
                      </a:pP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Thermal</a:t>
                      </a: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Conductivity</a:t>
                      </a:r>
                      <a:r>
                        <a:rPr sz="900" kern="0" spc="5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(Kc/mh℃)</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7000"/>
                        </a:lnSpc>
                      </a:pPr>
                      <a:endParaRPr sz="800" dirty="0">
                        <a:latin typeface="Arial" panose="020B0604020202020204"/>
                        <a:ea typeface="Arial" panose="020B0604020202020204"/>
                        <a:cs typeface="Arial" panose="020B0604020202020204"/>
                      </a:endParaRPr>
                    </a:p>
                    <a:p>
                      <a:pPr marL="218440" algn="l" rtl="0" eaLnBrk="0">
                        <a:lnSpc>
                          <a:spcPct val="80000"/>
                        </a:lnSpc>
                        <a:spcBef>
                          <a:spcPts val="5"/>
                        </a:spcBef>
                      </a:pPr>
                      <a:r>
                        <a:rPr sz="1100" b="1"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Ash</a:t>
                      </a:r>
                      <a:endParaRPr sz="1100" dirty="0">
                        <a:latin typeface="宋体" panose="02010600030101010101" pitchFamily="2" charset="-122"/>
                        <a:ea typeface="宋体" panose="02010600030101010101" pitchFamily="2" charset="-122"/>
                        <a:cs typeface="宋体" panose="02010600030101010101" pitchFamily="2" charset="-122"/>
                      </a:endParaRPr>
                    </a:p>
                    <a:p>
                      <a:pPr marL="78740" algn="l" rtl="0" eaLnBrk="0">
                        <a:lnSpc>
                          <a:spcPct val="75000"/>
                        </a:lnSpc>
                        <a:spcBef>
                          <a:spcPts val="110"/>
                        </a:spcBef>
                      </a:pPr>
                      <a:r>
                        <a:rPr sz="1100" b="1"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Content</a:t>
                      </a:r>
                      <a:endParaRPr sz="1100" dirty="0">
                        <a:latin typeface="宋体" panose="02010600030101010101" pitchFamily="2" charset="-122"/>
                        <a:ea typeface="宋体" panose="02010600030101010101" pitchFamily="2" charset="-122"/>
                        <a:cs typeface="宋体" panose="02010600030101010101" pitchFamily="2" charset="-122"/>
                      </a:endParaRPr>
                    </a:p>
                    <a:p>
                      <a:pPr marL="146050" algn="l" rtl="0" eaLnBrk="0">
                        <a:lnSpc>
                          <a:spcPct val="90000"/>
                        </a:lnSpc>
                        <a:spcBef>
                          <a:spcPts val="0"/>
                        </a:spcBef>
                      </a:pPr>
                      <a:r>
                        <a:rPr sz="1100" kern="0" spc="-5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900" dirty="0">
                        <a:latin typeface="Arial" panose="020B0604020202020204"/>
                        <a:ea typeface="Arial" panose="020B0604020202020204"/>
                        <a:cs typeface="Arial" panose="020B0604020202020204"/>
                      </a:endParaRPr>
                    </a:p>
                    <a:p>
                      <a:pPr marL="110490" algn="l" rtl="0" eaLnBrk="0">
                        <a:lnSpc>
                          <a:spcPts val="1330"/>
                        </a:lnSpc>
                        <a:spcBef>
                          <a:spcPts val="5"/>
                        </a:spcBef>
                      </a:pPr>
                      <a:r>
                        <a:rPr sz="1100" b="1"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Carbon</a:t>
                      </a:r>
                      <a:endParaRPr sz="1100" dirty="0">
                        <a:latin typeface="宋体" panose="02010600030101010101" pitchFamily="2" charset="-122"/>
                        <a:ea typeface="宋体" panose="02010600030101010101" pitchFamily="2" charset="-122"/>
                        <a:cs typeface="宋体" panose="02010600030101010101" pitchFamily="2" charset="-122"/>
                      </a:endParaRPr>
                    </a:p>
                    <a:p>
                      <a:pPr marL="76200" algn="l" rtl="0" eaLnBrk="0">
                        <a:lnSpc>
                          <a:spcPct val="66000"/>
                        </a:lnSpc>
                        <a:spcBef>
                          <a:spcPts val="10"/>
                        </a:spcBef>
                      </a:pPr>
                      <a:r>
                        <a:rPr sz="11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Content</a:t>
                      </a:r>
                      <a:endParaRPr sz="1100" dirty="0">
                        <a:latin typeface="宋体" panose="02010600030101010101" pitchFamily="2" charset="-122"/>
                        <a:ea typeface="宋体" panose="02010600030101010101" pitchFamily="2" charset="-122"/>
                        <a:cs typeface="宋体" panose="02010600030101010101" pitchFamily="2" charset="-122"/>
                      </a:endParaRPr>
                    </a:p>
                    <a:p>
                      <a:pPr marL="215900" algn="l" rtl="0" eaLnBrk="0">
                        <a:lnSpc>
                          <a:spcPct val="82000"/>
                        </a:lnSpc>
                        <a:spcBef>
                          <a:spcPts val="5"/>
                        </a:spcBef>
                      </a:pPr>
                      <a:r>
                        <a:rPr sz="10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5925">
                <a:tc>
                  <a:txBody>
                    <a:bodyPr/>
                    <a:lstStyle/>
                    <a:p>
                      <a:pPr algn="l" rtl="0" eaLnBrk="0">
                        <a:lnSpc>
                          <a:spcPct val="104000"/>
                        </a:lnSpc>
                      </a:pPr>
                      <a:endParaRPr sz="600" dirty="0">
                        <a:latin typeface="Arial" panose="020B0604020202020204"/>
                        <a:ea typeface="Arial" panose="020B0604020202020204"/>
                        <a:cs typeface="Arial" panose="020B0604020202020204"/>
                      </a:endParaRPr>
                    </a:p>
                    <a:p>
                      <a:pPr marL="142875" algn="l" rtl="0" eaLnBrk="0">
                        <a:lnSpc>
                          <a:spcPct val="80000"/>
                        </a:lnSpc>
                        <a:spcBef>
                          <a:spcPts val="0"/>
                        </a:spcBef>
                      </a:pP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Molded</a:t>
                      </a:r>
                      <a:endParaRPr sz="1100" dirty="0">
                        <a:latin typeface="宋体" panose="02010600030101010101" pitchFamily="2" charset="-122"/>
                        <a:ea typeface="宋体" panose="02010600030101010101" pitchFamily="2" charset="-122"/>
                        <a:cs typeface="宋体" panose="02010600030101010101" pitchFamily="2" charset="-122"/>
                      </a:endParaRPr>
                    </a:p>
                    <a:p>
                      <a:pPr algn="r" rtl="0" eaLnBrk="0">
                        <a:lnSpc>
                          <a:spcPts val="1095"/>
                        </a:lnSpc>
                      </a:pPr>
                      <a:r>
                        <a:rPr sz="9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High-purity</a:t>
                      </a:r>
                      <a:endParaRPr sz="9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139700" algn="l" rtl="0" eaLnBrk="0">
                        <a:lnSpc>
                          <a:spcPts val="1360"/>
                        </a:lnSpc>
                        <a:spcBef>
                          <a:spcPts val="0"/>
                        </a:spcBef>
                      </a:pPr>
                      <a:r>
                        <a:rPr sz="1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≥1.78</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247650" algn="l" rtl="0" eaLnBrk="0">
                        <a:lnSpc>
                          <a:spcPts val="1350"/>
                        </a:lnSpc>
                        <a:spcBef>
                          <a:spcPts val="5"/>
                        </a:spcBef>
                      </a:pPr>
                      <a:r>
                        <a:rPr sz="11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209550" algn="l" rtl="0" eaLnBrk="0">
                        <a:lnSpc>
                          <a:spcPts val="1360"/>
                        </a:lnSpc>
                        <a:spcBef>
                          <a:spcPts val="0"/>
                        </a:spcBef>
                      </a:pPr>
                      <a:r>
                        <a:rPr sz="11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209550" algn="l" rtl="0" eaLnBrk="0">
                        <a:lnSpc>
                          <a:spcPts val="1360"/>
                        </a:lnSpc>
                        <a:spcBef>
                          <a:spcPts val="0"/>
                        </a:spcBef>
                      </a:pPr>
                      <a:r>
                        <a:rPr sz="11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≥30</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317500" algn="l" rtl="0" eaLnBrk="0">
                        <a:lnSpc>
                          <a:spcPts val="1365"/>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196850" algn="l" rtl="0" eaLnBrk="0">
                        <a:lnSpc>
                          <a:spcPts val="1370"/>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&gt;185</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177800" algn="l" rtl="0" eaLnBrk="0">
                        <a:lnSpc>
                          <a:spcPts val="1365"/>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&lt;0.1</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177800" algn="l" rtl="0" eaLnBrk="0">
                        <a:lnSpc>
                          <a:spcPts val="1365"/>
                        </a:lnSpc>
                        <a:spcBef>
                          <a:spcPts val="5"/>
                        </a:spcBef>
                      </a:pP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99.8</a:t>
                      </a:r>
                      <a:endParaRPr sz="11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234" name="picture 234"/>
          <p:cNvPicPr>
            <a:picLocks noChangeAspect="1"/>
          </p:cNvPicPr>
          <p:nvPr/>
        </p:nvPicPr>
        <p:blipFill>
          <a:blip r:embed="rId3"/>
          <a:stretch>
            <a:fillRect/>
          </a:stretch>
        </p:blipFill>
        <p:spPr>
          <a:xfrm rot="21600000">
            <a:off x="723914" y="6934173"/>
            <a:ext cx="2501949" cy="1790751"/>
          </a:xfrm>
          <a:prstGeom prst="rect">
            <a:avLst/>
          </a:prstGeom>
        </p:spPr>
      </p:pic>
      <p:pic>
        <p:nvPicPr>
          <p:cNvPr id="236" name="picture 236"/>
          <p:cNvPicPr>
            <a:picLocks noChangeAspect="1"/>
          </p:cNvPicPr>
          <p:nvPr/>
        </p:nvPicPr>
        <p:blipFill>
          <a:blip r:embed="rId4"/>
          <a:stretch>
            <a:fillRect/>
          </a:stretch>
        </p:blipFill>
        <p:spPr>
          <a:xfrm rot="21600000">
            <a:off x="3397317" y="6940536"/>
            <a:ext cx="2495448" cy="1790751"/>
          </a:xfrm>
          <a:prstGeom prst="rect">
            <a:avLst/>
          </a:prstGeom>
        </p:spPr>
      </p:pic>
      <p:pic>
        <p:nvPicPr>
          <p:cNvPr id="238" name="picture 238"/>
          <p:cNvPicPr>
            <a:picLocks noChangeAspect="1"/>
          </p:cNvPicPr>
          <p:nvPr/>
        </p:nvPicPr>
        <p:blipFill>
          <a:blip r:embed="rId5"/>
          <a:stretch>
            <a:fillRect/>
          </a:stretch>
        </p:blipFill>
        <p:spPr>
          <a:xfrm rot="21600000">
            <a:off x="3397317" y="4972053"/>
            <a:ext cx="2495448" cy="1790649"/>
          </a:xfrm>
          <a:prstGeom prst="rect">
            <a:avLst/>
          </a:prstGeom>
        </p:spPr>
      </p:pic>
      <p:pic>
        <p:nvPicPr>
          <p:cNvPr id="240" name="picture 240"/>
          <p:cNvPicPr>
            <a:picLocks noChangeAspect="1"/>
          </p:cNvPicPr>
          <p:nvPr/>
        </p:nvPicPr>
        <p:blipFill>
          <a:blip r:embed="rId6"/>
          <a:stretch>
            <a:fillRect/>
          </a:stretch>
        </p:blipFill>
        <p:spPr>
          <a:xfrm rot="21600000">
            <a:off x="717564" y="4991139"/>
            <a:ext cx="2501949" cy="1765303"/>
          </a:xfrm>
          <a:prstGeom prst="rect">
            <a:avLst/>
          </a:prstGeom>
        </p:spPr>
      </p:pic>
      <p:sp>
        <p:nvSpPr>
          <p:cNvPr id="242" name="textbox 242"/>
          <p:cNvSpPr/>
          <p:nvPr/>
        </p:nvSpPr>
        <p:spPr>
          <a:xfrm>
            <a:off x="8032759" y="6333897"/>
            <a:ext cx="3562350" cy="22097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1000"/>
              </a:lnSpc>
            </a:pPr>
            <a:r>
              <a:rPr sz="1400" kern="0" spc="-60" dirty="0">
                <a:solidFill>
                  <a:srgbClr val="A03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200" dirty="0">
                <a:solidFill>
                  <a:srgbClr val="A03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b="1" kern="0" spc="-60" dirty="0">
                <a:solidFill>
                  <a:srgbClr val="000000">
                    <a:alpha val="100000"/>
                  </a:srgbClr>
                </a:solidFill>
                <a:latin typeface="Arial" panose="020B0604020202020204"/>
                <a:ea typeface="Arial" panose="020B0604020202020204"/>
                <a:cs typeface="Arial" panose="020B0604020202020204"/>
              </a:rPr>
              <a:t>Technical</a:t>
            </a:r>
            <a:r>
              <a:rPr sz="1400" b="1" kern="0" spc="70" dirty="0">
                <a:solidFill>
                  <a:srgbClr val="000000">
                    <a:alpha val="100000"/>
                  </a:srgbClr>
                </a:solidFill>
                <a:latin typeface="Arial" panose="020B0604020202020204"/>
                <a:ea typeface="Arial" panose="020B0604020202020204"/>
                <a:cs typeface="Arial" panose="020B0604020202020204"/>
              </a:rPr>
              <a:t> </a:t>
            </a:r>
            <a:r>
              <a:rPr sz="1400" b="1" kern="0" spc="-60" dirty="0">
                <a:solidFill>
                  <a:srgbClr val="000000">
                    <a:alpha val="100000"/>
                  </a:srgbClr>
                </a:solidFill>
                <a:latin typeface="Arial" panose="020B0604020202020204"/>
                <a:ea typeface="Arial" panose="020B0604020202020204"/>
                <a:cs typeface="Arial" panose="020B0604020202020204"/>
              </a:rPr>
              <a:t>Parameters of Graphite Crucible</a:t>
            </a:r>
            <a:endParaRPr sz="1400" dirty="0">
              <a:latin typeface="Arial" panose="020B0604020202020204"/>
              <a:ea typeface="Arial" panose="020B0604020202020204"/>
              <a:cs typeface="Arial" panose="020B0604020202020204"/>
            </a:endParaRPr>
          </a:p>
        </p:txBody>
      </p:sp>
      <p:sp>
        <p:nvSpPr>
          <p:cNvPr id="244" name="textbox 244"/>
          <p:cNvSpPr/>
          <p:nvPr/>
        </p:nvSpPr>
        <p:spPr>
          <a:xfrm>
            <a:off x="584211" y="506341"/>
            <a:ext cx="4105275" cy="1682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30" dirty="0">
                <a:solidFill>
                  <a:srgbClr val="000000">
                    <a:alpha val="100000"/>
                  </a:srgbClr>
                </a:solidFill>
                <a:latin typeface="Arial" panose="020B0604020202020204"/>
                <a:ea typeface="Arial" panose="020B0604020202020204"/>
                <a:cs typeface="Arial" panose="020B0604020202020204"/>
              </a:rPr>
              <a:t>IINTEGRITY,KINDNESS</a:t>
            </a:r>
            <a:r>
              <a:rPr sz="1100" kern="0" spc="20" dirty="0">
                <a:solidFill>
                  <a:srgbClr val="000000">
                    <a:alpha val="100000"/>
                  </a:srgbClr>
                </a:solidFill>
                <a:latin typeface="Arial" panose="020B0604020202020204"/>
                <a:ea typeface="Arial" panose="020B0604020202020204"/>
                <a:cs typeface="Arial" panose="020B0604020202020204"/>
              </a:rPr>
              <a:t>,SELF-IMPROVEMENT,INNOVATION</a:t>
            </a:r>
            <a:endParaRPr sz="1100" dirty="0">
              <a:latin typeface="Arial" panose="020B0604020202020204"/>
              <a:ea typeface="Arial" panose="020B0604020202020204"/>
              <a:cs typeface="Arial" panose="020B0604020202020204"/>
            </a:endParaRPr>
          </a:p>
        </p:txBody>
      </p:sp>
      <p:sp>
        <p:nvSpPr>
          <p:cNvPr id="246" name="textbox 246"/>
          <p:cNvSpPr/>
          <p:nvPr/>
        </p:nvSpPr>
        <p:spPr>
          <a:xfrm>
            <a:off x="13284162" y="381037"/>
            <a:ext cx="1222375" cy="411480"/>
          </a:xfrm>
          <a:prstGeom prst="rect">
            <a:avLst/>
          </a:prstGeom>
          <a:noFill/>
          <a:ln w="0" cap="flat">
            <a:noFill/>
            <a:prstDash val="solid"/>
            <a:miter lim="0"/>
          </a:ln>
        </p:spPr>
        <p:txBody>
          <a:bodyPr vert="horz" wrap="square" lIns="0" tIns="0" rIns="0" bIns="0"/>
          <a:lstStyle/>
          <a:p>
            <a:pPr algn="l" rtl="0" eaLnBrk="0">
              <a:lnSpc>
                <a:spcPct val="127000"/>
              </a:lnSpc>
            </a:pPr>
            <a:endParaRPr sz="300" dirty="0">
              <a:latin typeface="Arial" panose="020B0604020202020204"/>
              <a:ea typeface="Arial" panose="020B0604020202020204"/>
              <a:cs typeface="Arial" panose="020B0604020202020204"/>
            </a:endParaRPr>
          </a:p>
          <a:p>
            <a:pPr algn="r" rtl="0" eaLnBrk="0">
              <a:lnSpc>
                <a:spcPts val="2215"/>
              </a:lnSpc>
              <a:spcBef>
                <a:spcPts val="5"/>
              </a:spcBef>
            </a:pPr>
            <a:r>
              <a:rPr sz="1700" b="1" kern="0" spc="-70" dirty="0">
                <a:solidFill>
                  <a:srgbClr val="000000">
                    <a:alpha val="100000"/>
                  </a:srgbClr>
                </a:solidFill>
                <a:latin typeface="Arial" panose="020B0604020202020204"/>
                <a:ea typeface="Arial" panose="020B0604020202020204"/>
                <a:cs typeface="Arial" panose="020B0604020202020204"/>
              </a:rPr>
              <a:t>ZCXC</a:t>
            </a:r>
            <a:r>
              <a:rPr sz="1700" b="1" kern="0" spc="80" dirty="0">
                <a:solidFill>
                  <a:srgbClr val="000000">
                    <a:alpha val="100000"/>
                  </a:srgbClr>
                </a:solidFill>
                <a:latin typeface="Arial" panose="020B0604020202020204"/>
                <a:ea typeface="Arial" panose="020B0604020202020204"/>
                <a:cs typeface="Arial" panose="020B0604020202020204"/>
              </a:rPr>
              <a:t> </a:t>
            </a:r>
            <a:r>
              <a:rPr sz="1700" b="1" kern="0" spc="-70" dirty="0">
                <a:solidFill>
                  <a:srgbClr val="000000">
                    <a:alpha val="100000"/>
                  </a:srgbClr>
                </a:solidFill>
                <a:latin typeface="黑体" panose="02010609060101010101" charset="-122"/>
                <a:ea typeface="黑体" panose="02010609060101010101" charset="-122"/>
                <a:cs typeface="黑体" panose="02010609060101010101" charset="-122"/>
              </a:rPr>
              <a:t>盎</a:t>
            </a:r>
            <a:endParaRPr sz="1700" dirty="0">
              <a:latin typeface="黑体" panose="02010609060101010101" charset="-122"/>
              <a:ea typeface="黑体" panose="02010609060101010101" charset="-122"/>
              <a:cs typeface="黑体" panose="02010609060101010101" charset="-122"/>
            </a:endParaRPr>
          </a:p>
        </p:txBody>
      </p:sp>
      <p:pic>
        <p:nvPicPr>
          <p:cNvPr id="248" name="picture 248"/>
          <p:cNvPicPr>
            <a:picLocks noChangeAspect="1"/>
          </p:cNvPicPr>
          <p:nvPr/>
        </p:nvPicPr>
        <p:blipFill>
          <a:blip r:embed="rId7"/>
          <a:stretch>
            <a:fillRect/>
          </a:stretch>
        </p:blipFill>
        <p:spPr>
          <a:xfrm rot="21600000">
            <a:off x="13296862" y="393737"/>
            <a:ext cx="330207" cy="349202"/>
          </a:xfrm>
          <a:prstGeom prst="rect">
            <a:avLst/>
          </a:prstGeom>
        </p:spPr>
      </p:pic>
      <p:sp>
        <p:nvSpPr>
          <p:cNvPr id="250" name="textbox 250"/>
          <p:cNvSpPr/>
          <p:nvPr/>
        </p:nvSpPr>
        <p:spPr>
          <a:xfrm>
            <a:off x="8185162" y="1275228"/>
            <a:ext cx="2110104" cy="19938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81000"/>
              </a:lnSpc>
            </a:pPr>
            <a:r>
              <a:rPr sz="1400" kern="0" spc="-50" dirty="0">
                <a:solidFill>
                  <a:srgbClr val="803020">
                    <a:alpha val="100000"/>
                  </a:srgbClr>
                </a:solidFill>
                <a:latin typeface="Arial" panose="020B0604020202020204"/>
                <a:ea typeface="Arial" panose="020B0604020202020204"/>
                <a:cs typeface="Arial" panose="020B0604020202020204"/>
              </a:rPr>
              <a:t>·</a:t>
            </a:r>
            <a:r>
              <a:rPr sz="1400" kern="0" spc="80" dirty="0">
                <a:solidFill>
                  <a:srgbClr val="803020">
                    <a:alpha val="100000"/>
                  </a:srgbClr>
                </a:solidFill>
                <a:latin typeface="Arial" panose="020B0604020202020204"/>
                <a:ea typeface="Arial" panose="020B0604020202020204"/>
                <a:cs typeface="Arial" panose="020B0604020202020204"/>
              </a:rPr>
              <a:t>  </a:t>
            </a:r>
            <a:r>
              <a:rPr sz="1400" b="1" kern="0" spc="-50" dirty="0">
                <a:solidFill>
                  <a:srgbClr val="000000">
                    <a:alpha val="100000"/>
                  </a:srgbClr>
                </a:solidFill>
                <a:latin typeface="Arial" panose="020B0604020202020204"/>
                <a:ea typeface="Arial" panose="020B0604020202020204"/>
                <a:cs typeface="Arial" panose="020B0604020202020204"/>
              </a:rPr>
              <a:t>Graphite Crucibl</a:t>
            </a:r>
            <a:r>
              <a:rPr sz="1400" b="1" kern="0" spc="-60" dirty="0">
                <a:solidFill>
                  <a:srgbClr val="000000">
                    <a:alpha val="100000"/>
                  </a:srgbClr>
                </a:solidFill>
                <a:latin typeface="Arial" panose="020B0604020202020204"/>
                <a:ea typeface="Arial" panose="020B0604020202020204"/>
                <a:cs typeface="Arial" panose="020B0604020202020204"/>
              </a:rPr>
              <a:t>e Series</a:t>
            </a:r>
            <a:endParaRPr sz="1400" dirty="0">
              <a:latin typeface="Arial" panose="020B0604020202020204"/>
              <a:ea typeface="Arial" panose="020B0604020202020204"/>
              <a:cs typeface="Arial" panose="020B0604020202020204"/>
            </a:endParaRPr>
          </a:p>
        </p:txBody>
      </p:sp>
      <p:sp>
        <p:nvSpPr>
          <p:cNvPr id="252" name="textbox 252"/>
          <p:cNvSpPr/>
          <p:nvPr/>
        </p:nvSpPr>
        <p:spPr>
          <a:xfrm>
            <a:off x="584211" y="9689276"/>
            <a:ext cx="833119" cy="2482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750"/>
              </a:lnSpc>
            </a:pPr>
            <a:r>
              <a:rPr sz="1400" kern="0" spc="-40" dirty="0">
                <a:solidFill>
                  <a:srgbClr val="000000">
                    <a:alpha val="100000"/>
                  </a:srgbClr>
                </a:solidFill>
                <a:latin typeface="黑体" panose="02010609060101010101" charset="-122"/>
                <a:ea typeface="黑体" panose="02010609060101010101" charset="-122"/>
                <a:cs typeface="黑体" panose="02010609060101010101" charset="-122"/>
              </a:rPr>
              <a:t>13</a:t>
            </a:r>
            <a:r>
              <a:rPr sz="1400" kern="0" spc="390" dirty="0">
                <a:solidFill>
                  <a:srgbClr val="000000">
                    <a:alpha val="100000"/>
                  </a:srgbClr>
                </a:solidFill>
                <a:latin typeface="黑体" panose="02010609060101010101" charset="-122"/>
                <a:ea typeface="黑体" panose="02010609060101010101" charset="-122"/>
                <a:cs typeface="黑体" panose="02010609060101010101" charset="-122"/>
              </a:rPr>
              <a:t> </a:t>
            </a:r>
            <a:r>
              <a:rPr sz="1400" kern="0" spc="-40" dirty="0">
                <a:solidFill>
                  <a:srgbClr val="000000">
                    <a:alpha val="100000"/>
                  </a:srgbClr>
                </a:solidFill>
                <a:latin typeface="黑体" panose="02010609060101010101" charset="-122"/>
                <a:ea typeface="黑体" panose="02010609060101010101" charset="-122"/>
                <a:cs typeface="黑体" panose="02010609060101010101" charset="-122"/>
              </a:rPr>
              <a:t>&gt;&gt;&gt;</a:t>
            </a:r>
            <a:r>
              <a:rPr sz="1400" kern="0" spc="-40" dirty="0">
                <a:solidFill>
                  <a:srgbClr val="504050">
                    <a:alpha val="100000"/>
                  </a:srgbClr>
                </a:solidFill>
                <a:latin typeface="黑体" panose="02010609060101010101" charset="-122"/>
                <a:ea typeface="黑体" panose="02010609060101010101" charset="-122"/>
                <a:cs typeface="黑体" panose="02010609060101010101" charset="-122"/>
              </a:rPr>
              <a:t>&gt;&gt;&gt;</a:t>
            </a:r>
            <a:endParaRPr sz="1400" dirty="0">
              <a:latin typeface="黑体" panose="02010609060101010101" charset="-122"/>
              <a:ea typeface="黑体" panose="02010609060101010101" charset="-122"/>
              <a:cs typeface="黑体" panose="02010609060101010101" charset="-122"/>
            </a:endParaRPr>
          </a:p>
        </p:txBody>
      </p:sp>
      <p:sp>
        <p:nvSpPr>
          <p:cNvPr id="254" name="textbox 254"/>
          <p:cNvSpPr/>
          <p:nvPr/>
        </p:nvSpPr>
        <p:spPr>
          <a:xfrm>
            <a:off x="13982678" y="9689276"/>
            <a:ext cx="464819" cy="2482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750"/>
              </a:lnSpc>
            </a:pPr>
            <a:r>
              <a:rPr sz="1400" kern="0" spc="-10" dirty="0">
                <a:solidFill>
                  <a:srgbClr val="000000">
                    <a:alpha val="100000"/>
                  </a:srgbClr>
                </a:solidFill>
                <a:latin typeface="黑体" panose="02010609060101010101" charset="-122"/>
                <a:ea typeface="黑体" panose="02010609060101010101" charset="-122"/>
                <a:cs typeface="黑体" panose="02010609060101010101" charset="-122"/>
              </a:rPr>
              <a:t>&lt;&lt;&lt;14</a:t>
            </a:r>
            <a:endParaRPr sz="14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 name="picture 256"/>
          <p:cNvPicPr>
            <a:picLocks noChangeAspect="1"/>
          </p:cNvPicPr>
          <p:nvPr/>
        </p:nvPicPr>
        <p:blipFill>
          <a:blip r:embed="rId1"/>
          <a:stretch>
            <a:fillRect/>
          </a:stretch>
        </p:blipFill>
        <p:spPr>
          <a:xfrm rot="21600000">
            <a:off x="0" y="0"/>
            <a:ext cx="15119350" cy="10261600"/>
          </a:xfrm>
          <a:prstGeom prst="rect">
            <a:avLst/>
          </a:prstGeom>
        </p:spPr>
      </p:pic>
      <p:sp>
        <p:nvSpPr>
          <p:cNvPr id="258" name="textbox 258"/>
          <p:cNvSpPr/>
          <p:nvPr/>
        </p:nvSpPr>
        <p:spPr>
          <a:xfrm>
            <a:off x="590562" y="1264061"/>
            <a:ext cx="6329679" cy="39052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20"/>
              </a:lnSpc>
            </a:pPr>
            <a:r>
              <a:rPr sz="1900" kern="0" spc="-30" dirty="0">
                <a:solidFill>
                  <a:srgbClr val="C03020">
                    <a:alpha val="100000"/>
                  </a:srgbClr>
                </a:solidFill>
                <a:latin typeface="Dotum"/>
                <a:ea typeface="Dotum"/>
                <a:cs typeface="Dotum"/>
              </a:rPr>
              <a:t>▶ </a:t>
            </a:r>
            <a:r>
              <a:rPr sz="1900" b="1" kern="0" spc="-30" dirty="0">
                <a:solidFill>
                  <a:srgbClr val="C03020">
                    <a:alpha val="100000"/>
                  </a:srgbClr>
                </a:solidFill>
                <a:latin typeface="Arial" panose="020B0604020202020204"/>
                <a:ea typeface="Arial" panose="020B0604020202020204"/>
                <a:cs typeface="Arial" panose="020B0604020202020204"/>
              </a:rPr>
              <a:t>GRAPHITIZA</a:t>
            </a:r>
            <a:r>
              <a:rPr sz="1900" b="1" kern="0" spc="-40" dirty="0">
                <a:solidFill>
                  <a:srgbClr val="C03020">
                    <a:alpha val="100000"/>
                  </a:srgbClr>
                </a:solidFill>
                <a:latin typeface="Arial" panose="020B0604020202020204"/>
                <a:ea typeface="Arial" panose="020B0604020202020204"/>
                <a:cs typeface="Arial" panose="020B0604020202020204"/>
              </a:rPr>
              <a:t>TION</a:t>
            </a:r>
            <a:r>
              <a:rPr sz="1900" b="1" kern="0" spc="300" dirty="0">
                <a:solidFill>
                  <a:srgbClr val="C03020">
                    <a:alpha val="100000"/>
                  </a:srgbClr>
                </a:solidFill>
                <a:latin typeface="Arial" panose="020B0604020202020204"/>
                <a:ea typeface="Arial" panose="020B0604020202020204"/>
                <a:cs typeface="Arial" panose="020B0604020202020204"/>
              </a:rPr>
              <a:t> </a:t>
            </a:r>
            <a:r>
              <a:rPr sz="1900" b="1" kern="0" spc="-40" dirty="0">
                <a:solidFill>
                  <a:srgbClr val="C03020">
                    <a:alpha val="100000"/>
                  </a:srgbClr>
                </a:solidFill>
                <a:latin typeface="Arial" panose="020B0604020202020204"/>
                <a:ea typeface="Arial" panose="020B0604020202020204"/>
                <a:cs typeface="Arial" panose="020B0604020202020204"/>
              </a:rPr>
              <a:t>CRUCIBLE</a:t>
            </a:r>
            <a:endParaRPr sz="1900" dirty="0">
              <a:latin typeface="Arial" panose="020B0604020202020204"/>
              <a:ea typeface="Arial" panose="020B0604020202020204"/>
              <a:cs typeface="Arial" panose="020B0604020202020204"/>
            </a:endParaRPr>
          </a:p>
          <a:p>
            <a:pPr algn="l" rtl="0" eaLnBrk="0">
              <a:lnSpc>
                <a:spcPct val="129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marL="82550" algn="l" rtl="0" eaLnBrk="0">
              <a:lnSpc>
                <a:spcPct val="98000"/>
              </a:lnSpc>
              <a:spcBef>
                <a:spcPts val="395"/>
              </a:spcBef>
            </a:pPr>
            <a:r>
              <a:rPr sz="1300" kern="0" spc="-40" dirty="0">
                <a:solidFill>
                  <a:srgbClr val="602010">
                    <a:alpha val="100000"/>
                  </a:srgbClr>
                </a:solidFill>
                <a:latin typeface="宋体" panose="02010600030101010101" pitchFamily="2" charset="-122"/>
                <a:ea typeface="宋体" panose="02010600030101010101" pitchFamily="2" charset="-122"/>
                <a:cs typeface="宋体" panose="02010600030101010101" pitchFamily="2" charset="-122"/>
              </a:rPr>
              <a:t>●</a:t>
            </a:r>
            <a:r>
              <a:rPr sz="1300" kern="0" spc="-50" dirty="0">
                <a:solidFill>
                  <a:srgbClr val="60201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b="1" kern="0" spc="-40" dirty="0">
                <a:solidFill>
                  <a:srgbClr val="000000">
                    <a:alpha val="100000"/>
                  </a:srgbClr>
                </a:solidFill>
                <a:latin typeface="Arial" panose="020B0604020202020204"/>
                <a:ea typeface="Arial" panose="020B0604020202020204"/>
                <a:cs typeface="Arial" panose="020B0604020202020204"/>
              </a:rPr>
              <a:t>Field of Application:</a:t>
            </a:r>
            <a:endParaRPr sz="1300" dirty="0">
              <a:latin typeface="Arial" panose="020B0604020202020204"/>
              <a:ea typeface="Arial" panose="020B0604020202020204"/>
              <a:cs typeface="Arial" panose="020B0604020202020204"/>
            </a:endParaRPr>
          </a:p>
          <a:p>
            <a:pPr marL="234950" algn="l" rtl="0" eaLnBrk="0">
              <a:lnSpc>
                <a:spcPct val="128000"/>
              </a:lnSpc>
              <a:spcBef>
                <a:spcPts val="375"/>
              </a:spcBef>
            </a:pPr>
            <a:r>
              <a:rPr sz="1000" kern="0" spc="0" dirty="0">
                <a:solidFill>
                  <a:srgbClr val="000000">
                    <a:alpha val="100000"/>
                  </a:srgbClr>
                </a:solidFill>
                <a:latin typeface="Arial" panose="020B0604020202020204"/>
                <a:ea typeface="Arial" panose="020B0604020202020204"/>
                <a:cs typeface="Arial" panose="020B0604020202020204"/>
              </a:rPr>
              <a:t>Graphitization</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crucibles</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are</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large</a:t>
            </a:r>
            <a:r>
              <a:rPr sz="1000" kern="0" spc="7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sized</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containers</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made</a:t>
            </a:r>
            <a:r>
              <a:rPr sz="1000" kern="0" spc="9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of</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high</a:t>
            </a:r>
            <a:r>
              <a:rPr sz="1000" kern="0" spc="7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purity</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graphite</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materials</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are</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widely      </a:t>
            </a:r>
            <a:r>
              <a:rPr sz="1000" kern="0" spc="20" dirty="0">
                <a:solidFill>
                  <a:srgbClr val="000000">
                    <a:alpha val="100000"/>
                  </a:srgbClr>
                </a:solidFill>
                <a:latin typeface="Arial" panose="020B0604020202020204"/>
                <a:ea typeface="Arial" panose="020B0604020202020204"/>
                <a:cs typeface="Arial" panose="020B0604020202020204"/>
              </a:rPr>
              <a:t>used in fields such as high-temperature smelting,metal</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casting</a:t>
            </a:r>
            <a:r>
              <a:rPr sz="1000" kern="0" spc="10" dirty="0">
                <a:solidFill>
                  <a:srgbClr val="000000">
                    <a:alpha val="100000"/>
                  </a:srgbClr>
                </a:solidFill>
                <a:latin typeface="Arial" panose="020B0604020202020204"/>
                <a:ea typeface="Arial" panose="020B0604020202020204"/>
                <a:cs typeface="Arial" panose="020B0604020202020204"/>
              </a:rPr>
              <a:t>,crystal growth,and</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chemical</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synthesis.</a:t>
            </a:r>
            <a:endParaRPr sz="1000" dirty="0">
              <a:latin typeface="Arial" panose="020B0604020202020204"/>
              <a:ea typeface="Arial" panose="020B0604020202020204"/>
              <a:cs typeface="Arial" panose="020B0604020202020204"/>
            </a:endParaRPr>
          </a:p>
          <a:p>
            <a:pPr algn="l" rtl="0" eaLnBrk="0">
              <a:lnSpc>
                <a:spcPct val="157000"/>
              </a:lnSpc>
            </a:pPr>
            <a:endParaRPr sz="1000" dirty="0">
              <a:latin typeface="Arial" panose="020B0604020202020204"/>
              <a:ea typeface="Arial" panose="020B0604020202020204"/>
              <a:cs typeface="Arial" panose="020B0604020202020204"/>
            </a:endParaRPr>
          </a:p>
          <a:p>
            <a:pPr marL="82550" algn="l" rtl="0" eaLnBrk="0">
              <a:lnSpc>
                <a:spcPct val="92000"/>
              </a:lnSpc>
              <a:spcBef>
                <a:spcPts val="430"/>
              </a:spcBef>
            </a:pPr>
            <a:r>
              <a:rPr sz="1400" kern="0" spc="-30" dirty="0">
                <a:solidFill>
                  <a:srgbClr val="903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230" dirty="0">
                <a:solidFill>
                  <a:srgbClr val="903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kern="0" spc="-30" dirty="0">
                <a:solidFill>
                  <a:srgbClr val="000000">
                    <a:alpha val="100000"/>
                  </a:srgbClr>
                </a:solidFill>
                <a:latin typeface="Arial" panose="020B0604020202020204"/>
                <a:ea typeface="Arial" panose="020B0604020202020204"/>
                <a:cs typeface="Arial" panose="020B0604020202020204"/>
              </a:rPr>
              <a:t>Adaptation Temperature:</a:t>
            </a:r>
            <a:endParaRPr sz="1400" dirty="0">
              <a:latin typeface="Arial" panose="020B0604020202020204"/>
              <a:ea typeface="Arial" panose="020B0604020202020204"/>
              <a:cs typeface="Arial" panose="020B0604020202020204"/>
            </a:endParaRPr>
          </a:p>
          <a:p>
            <a:pPr marL="234950" algn="l" rtl="0" eaLnBrk="0">
              <a:lnSpc>
                <a:spcPts val="1430"/>
              </a:lnSpc>
              <a:spcBef>
                <a:spcPts val="640"/>
              </a:spcBef>
            </a:pPr>
            <a:r>
              <a:rPr sz="1000" kern="0" spc="20" dirty="0">
                <a:solidFill>
                  <a:srgbClr val="000000">
                    <a:alpha val="100000"/>
                  </a:srgbClr>
                </a:solidFill>
                <a:latin typeface="Arial" panose="020B0604020202020204"/>
                <a:ea typeface="Arial" panose="020B0604020202020204"/>
                <a:cs typeface="Arial" panose="020B0604020202020204"/>
              </a:rPr>
              <a:t>3000</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4000"/>
              </a:lnSpc>
            </a:pPr>
            <a:endParaRPr sz="1000" dirty="0">
              <a:latin typeface="Arial" panose="020B0604020202020204"/>
              <a:ea typeface="Arial" panose="020B0604020202020204"/>
              <a:cs typeface="Arial" panose="020B0604020202020204"/>
            </a:endParaRPr>
          </a:p>
          <a:p>
            <a:pPr marL="82550" algn="l" rtl="0" eaLnBrk="0">
              <a:lnSpc>
                <a:spcPts val="1720"/>
              </a:lnSpc>
              <a:spcBef>
                <a:spcPts val="425"/>
              </a:spcBef>
            </a:pPr>
            <a:r>
              <a:rPr sz="14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kern="0" spc="-40" dirty="0">
                <a:solidFill>
                  <a:srgbClr val="000000">
                    <a:alpha val="100000"/>
                  </a:srgbClr>
                </a:solidFill>
                <a:latin typeface="Arial" panose="020B0604020202020204"/>
                <a:ea typeface="Arial" panose="020B0604020202020204"/>
                <a:cs typeface="Arial" panose="020B0604020202020204"/>
              </a:rPr>
              <a:t>Product  F</a:t>
            </a:r>
            <a:r>
              <a:rPr sz="1400" kern="0" spc="-50" dirty="0">
                <a:solidFill>
                  <a:srgbClr val="000000">
                    <a:alpha val="100000"/>
                  </a:srgbClr>
                </a:solidFill>
                <a:latin typeface="Arial" panose="020B0604020202020204"/>
                <a:ea typeface="Arial" panose="020B0604020202020204"/>
                <a:cs typeface="Arial" panose="020B0604020202020204"/>
              </a:rPr>
              <a:t>eatures:</a:t>
            </a:r>
            <a:endParaRPr sz="1400" dirty="0">
              <a:latin typeface="Arial" panose="020B0604020202020204"/>
              <a:ea typeface="Arial" panose="020B0604020202020204"/>
              <a:cs typeface="Arial" panose="020B0604020202020204"/>
            </a:endParaRPr>
          </a:p>
          <a:p>
            <a:pPr marL="139700" algn="l" rtl="0" eaLnBrk="0">
              <a:lnSpc>
                <a:spcPct val="130000"/>
              </a:lnSpc>
              <a:spcBef>
                <a:spcPts val="430"/>
              </a:spcBef>
            </a:pPr>
            <a:r>
              <a:rPr sz="1000" kern="0" spc="0" dirty="0">
                <a:solidFill>
                  <a:srgbClr val="000000">
                    <a:alpha val="100000"/>
                  </a:srgbClr>
                </a:solidFill>
                <a:latin typeface="Arial" panose="020B0604020202020204"/>
                <a:ea typeface="Arial" panose="020B0604020202020204"/>
                <a:cs typeface="Arial" panose="020B0604020202020204"/>
              </a:rPr>
              <a:t>High</a:t>
            </a:r>
            <a:r>
              <a:rPr sz="1000" kern="0" spc="4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temperature</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resistance</a:t>
            </a:r>
            <a:r>
              <a:rPr sz="1000" kern="0" spc="4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Graphite</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can</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withstandhigh</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temperatures</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above</a:t>
            </a:r>
            <a:r>
              <a:rPr sz="1000" kern="0" spc="40" dirty="0">
                <a:solidFill>
                  <a:srgbClr val="000000">
                    <a:alpha val="100000"/>
                  </a:srgbClr>
                </a:solidFill>
                <a:latin typeface="Arial" panose="020B0604020202020204"/>
                <a:ea typeface="Arial" panose="020B0604020202020204"/>
                <a:cs typeface="Arial" panose="020B0604020202020204"/>
              </a:rPr>
              <a:t> 3</a:t>
            </a:r>
            <a:r>
              <a:rPr sz="1000" kern="0" spc="30" dirty="0">
                <a:solidFill>
                  <a:srgbClr val="000000">
                    <a:alpha val="100000"/>
                  </a:srgbClr>
                </a:solidFill>
                <a:latin typeface="Arial" panose="020B0604020202020204"/>
                <a:ea typeface="Arial" panose="020B0604020202020204"/>
                <a:cs typeface="Arial" panose="020B0604020202020204"/>
              </a:rPr>
              <a:t>000</a:t>
            </a: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0" dirty="0">
                <a:solidFill>
                  <a:srgbClr val="000000">
                    <a:alpha val="100000"/>
                  </a:srgbClr>
                </a:solidFill>
                <a:latin typeface="Arial" panose="020B0604020202020204"/>
                <a:ea typeface="Arial" panose="020B0604020202020204"/>
                <a:cs typeface="Arial" panose="020B0604020202020204"/>
              </a:rPr>
              <a:t>in</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a:t>
            </a:r>
            <a:r>
              <a:rPr sz="1000" kern="0" spc="6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inert</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atmosphere</a:t>
            </a:r>
            <a:r>
              <a:rPr sz="1000" kern="0" spc="3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In</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oxidizing</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environment</a:t>
            </a:r>
            <a:r>
              <a:rPr sz="1000" kern="0" spc="5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it</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requires</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coating</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protection</a:t>
            </a:r>
            <a:r>
              <a:rPr sz="1000" kern="0" spc="50" dirty="0">
                <a:solidFill>
                  <a:srgbClr val="000000">
                    <a:alpha val="100000"/>
                  </a:srgbClr>
                </a:solidFill>
                <a:latin typeface="Arial" panose="020B0604020202020204"/>
                <a:ea typeface="Arial" panose="020B0604020202020204"/>
                <a:cs typeface="Arial" panose="020B0604020202020204"/>
              </a:rPr>
              <a:t>(</a:t>
            </a:r>
            <a:r>
              <a:rPr sz="1000" kern="0" spc="0" dirty="0">
                <a:solidFill>
                  <a:srgbClr val="000000">
                    <a:alpha val="100000"/>
                  </a:srgbClr>
                </a:solidFill>
                <a:latin typeface="Arial" panose="020B0604020202020204"/>
                <a:ea typeface="Arial" panose="020B0604020202020204"/>
                <a:cs typeface="Arial" panose="020B0604020202020204"/>
              </a:rPr>
              <a:t>Usually</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used</a:t>
            </a:r>
            <a:r>
              <a:rPr sz="1000" kern="0" spc="7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up</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to</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about</a:t>
            </a:r>
            <a:r>
              <a:rPr sz="1000" kern="0" spc="50" dirty="0">
                <a:solidFill>
                  <a:srgbClr val="000000">
                    <a:alpha val="100000"/>
                  </a:srgbClr>
                </a:solidFill>
                <a:latin typeface="Arial" panose="020B0604020202020204"/>
                <a:ea typeface="Arial" panose="020B0604020202020204"/>
                <a:cs typeface="Arial" panose="020B0604020202020204"/>
              </a:rPr>
              <a:t> 500-800</a:t>
            </a:r>
            <a:r>
              <a:rPr sz="1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50" dirty="0">
                <a:solidFill>
                  <a:srgbClr val="000000">
                    <a:alpha val="100000"/>
                  </a:srgbClr>
                </a:solidFill>
                <a:latin typeface="Arial" panose="020B0604020202020204"/>
                <a:ea typeface="Arial" panose="020B0604020202020204"/>
                <a:cs typeface="Arial" panose="020B0604020202020204"/>
              </a:rPr>
              <a:t>)</a:t>
            </a:r>
            <a:endParaRPr sz="1000" dirty="0">
              <a:latin typeface="Arial" panose="020B0604020202020204"/>
              <a:ea typeface="Arial" panose="020B0604020202020204"/>
              <a:cs typeface="Arial" panose="020B0604020202020204"/>
            </a:endParaRPr>
          </a:p>
          <a:p>
            <a:pPr marL="139700" algn="l" rtl="0" eaLnBrk="0">
              <a:lnSpc>
                <a:spcPct val="128000"/>
              </a:lnSpc>
              <a:spcBef>
                <a:spcPts val="80"/>
              </a:spcBef>
            </a:pPr>
            <a:r>
              <a:rPr sz="1000" kern="0" spc="10" dirty="0">
                <a:solidFill>
                  <a:srgbClr val="000000">
                    <a:alpha val="100000"/>
                  </a:srgbClr>
                </a:solidFill>
                <a:latin typeface="Arial" panose="020B0604020202020204"/>
                <a:ea typeface="Arial" panose="020B0604020202020204"/>
                <a:cs typeface="Arial" panose="020B0604020202020204"/>
              </a:rPr>
              <a:t>Excellent thermal conductivity:It has ahigh thermal conductivity coefficient</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can</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transfer</a:t>
            </a:r>
            <a:r>
              <a:rPr sz="1000" kern="0" spc="5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heat</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quickly</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and   </a:t>
            </a:r>
            <a:r>
              <a:rPr sz="1000" kern="0" spc="10" dirty="0">
                <a:solidFill>
                  <a:srgbClr val="000000">
                    <a:alpha val="100000"/>
                  </a:srgbClr>
                </a:solidFill>
                <a:latin typeface="Arial" panose="020B0604020202020204"/>
                <a:ea typeface="Arial" panose="020B0604020202020204"/>
                <a:cs typeface="Arial" panose="020B0604020202020204"/>
              </a:rPr>
              <a:t>evenly.</a:t>
            </a:r>
            <a:endParaRPr sz="1000" dirty="0">
              <a:latin typeface="Arial" panose="020B0604020202020204"/>
              <a:ea typeface="Arial" panose="020B0604020202020204"/>
              <a:cs typeface="Arial" panose="020B0604020202020204"/>
            </a:endParaRPr>
          </a:p>
          <a:p>
            <a:pPr marL="139700" algn="l" rtl="0" eaLnBrk="0">
              <a:lnSpc>
                <a:spcPct val="130000"/>
              </a:lnSpc>
              <a:spcBef>
                <a:spcPts val="130"/>
              </a:spcBef>
            </a:pPr>
            <a:r>
              <a:rPr sz="1000" kern="0" spc="20" dirty="0">
                <a:solidFill>
                  <a:srgbClr val="000000">
                    <a:alpha val="100000"/>
                  </a:srgbClr>
                </a:solidFill>
                <a:latin typeface="Arial" panose="020B0604020202020204"/>
                <a:ea typeface="Arial" panose="020B0604020202020204"/>
                <a:cs typeface="Arial" panose="020B0604020202020204"/>
              </a:rPr>
              <a:t>Chemical stability:Resistant to acid-and alkali-corrosio</a:t>
            </a:r>
            <a:r>
              <a:rPr sz="1000" kern="0" spc="10" dirty="0">
                <a:solidFill>
                  <a:srgbClr val="000000">
                    <a:alpha val="100000"/>
                  </a:srgbClr>
                </a:solidFill>
                <a:latin typeface="Arial" panose="020B0604020202020204"/>
                <a:ea typeface="Arial" panose="020B0604020202020204"/>
                <a:cs typeface="Arial" panose="020B0604020202020204"/>
              </a:rPr>
              <a:t>n(Except for strongly oxidizing acids),suitable for</a:t>
            </a:r>
            <a:r>
              <a:rPr sz="1000" kern="0" spc="-1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smelting</a:t>
            </a:r>
            <a:r>
              <a:rPr sz="1000" kern="0" spc="12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active</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metals(Such</a:t>
            </a:r>
            <a:r>
              <a:rPr sz="1000" kern="0" spc="13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as</a:t>
            </a:r>
            <a:r>
              <a:rPr sz="1000" kern="0" spc="160" dirty="0">
                <a:solidFill>
                  <a:srgbClr val="000000">
                    <a:alpha val="100000"/>
                  </a:srgbClr>
                </a:solidFill>
                <a:latin typeface="Arial" panose="020B0604020202020204"/>
                <a:ea typeface="Arial" panose="020B0604020202020204"/>
                <a:cs typeface="Arial" panose="020B0604020202020204"/>
              </a:rPr>
              <a:t> </a:t>
            </a:r>
            <a:r>
              <a:rPr sz="1000" kern="0" spc="20" dirty="0">
                <a:solidFill>
                  <a:srgbClr val="000000">
                    <a:alpha val="100000"/>
                  </a:srgbClr>
                </a:solidFill>
                <a:latin typeface="Arial" panose="020B0604020202020204"/>
                <a:ea typeface="Arial" panose="020B0604020202020204"/>
                <a:cs typeface="Arial" panose="020B0604020202020204"/>
              </a:rPr>
              <a:t>lithium,aluminum,copper</a:t>
            </a:r>
            <a:r>
              <a:rPr sz="1000" kern="0" spc="10" dirty="0">
                <a:solidFill>
                  <a:srgbClr val="000000">
                    <a:alpha val="100000"/>
                  </a:srgbClr>
                </a:solidFill>
                <a:latin typeface="Arial" panose="020B0604020202020204"/>
                <a:ea typeface="Arial" panose="020B0604020202020204"/>
                <a:cs typeface="Arial" panose="020B0604020202020204"/>
              </a:rPr>
              <a:t>,etc.).</a:t>
            </a:r>
            <a:endParaRPr sz="1000" dirty="0">
              <a:latin typeface="Arial" panose="020B0604020202020204"/>
              <a:ea typeface="Arial" panose="020B0604020202020204"/>
              <a:cs typeface="Arial" panose="020B0604020202020204"/>
            </a:endParaRPr>
          </a:p>
        </p:txBody>
      </p:sp>
      <p:graphicFrame>
        <p:nvGraphicFramePr>
          <p:cNvPr id="260" name="table 260"/>
          <p:cNvGraphicFramePr>
            <a:graphicFrameLocks noGrp="1"/>
          </p:cNvGraphicFramePr>
          <p:nvPr/>
        </p:nvGraphicFramePr>
        <p:xfrm>
          <a:off x="8188337" y="5438757"/>
          <a:ext cx="6342380" cy="3752850"/>
        </p:xfrm>
        <a:graphic>
          <a:graphicData uri="http://schemas.openxmlformats.org/drawingml/2006/table">
            <a:tbl>
              <a:tblPr/>
              <a:tblGrid>
                <a:gridCol w="1330325"/>
                <a:gridCol w="1828800"/>
                <a:gridCol w="1333500"/>
                <a:gridCol w="1849754"/>
              </a:tblGrid>
              <a:tr h="555625">
                <a:tc>
                  <a:txBody>
                    <a:bodyPr/>
                    <a:lstStyle/>
                    <a:p>
                      <a:pPr algn="l" rtl="0" eaLnBrk="0">
                        <a:lnSpc>
                          <a:spcPct val="136000"/>
                        </a:lnSpc>
                      </a:pPr>
                      <a:endParaRPr sz="1000" dirty="0">
                        <a:latin typeface="Arial" panose="020B0604020202020204"/>
                        <a:ea typeface="Arial" panose="020B0604020202020204"/>
                        <a:cs typeface="Arial" panose="020B0604020202020204"/>
                      </a:endParaRPr>
                    </a:p>
                    <a:p>
                      <a:pPr marL="282575" algn="l" rtl="0" eaLnBrk="0">
                        <a:lnSpc>
                          <a:spcPts val="1870"/>
                        </a:lnSpc>
                        <a:spcBef>
                          <a:spcPts val="5"/>
                        </a:spcBef>
                      </a:pPr>
                      <a:r>
                        <a:rPr sz="15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Material</a:t>
                      </a:r>
                      <a:endParaRPr sz="15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9000"/>
                        </a:lnSpc>
                      </a:pPr>
                      <a:endParaRPr sz="1000" dirty="0">
                        <a:latin typeface="Arial" panose="020B0604020202020204"/>
                        <a:ea typeface="Arial" panose="020B0604020202020204"/>
                        <a:cs typeface="Arial" panose="020B0604020202020204"/>
                      </a:endParaRPr>
                    </a:p>
                    <a:p>
                      <a:pPr algn="r" rtl="0" eaLnBrk="0">
                        <a:lnSpc>
                          <a:spcPts val="1745"/>
                        </a:lnSpc>
                        <a:spcBef>
                          <a:spcPts val="5"/>
                        </a:spcBef>
                      </a:pPr>
                      <a:r>
                        <a:rPr sz="1400" kern="0" spc="-3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Technical Stan</a:t>
                      </a:r>
                      <a:r>
                        <a:rPr sz="14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dards</a:t>
                      </a:r>
                      <a:endParaRPr sz="14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6000"/>
                        </a:lnSpc>
                      </a:pPr>
                      <a:endParaRPr sz="1000" dirty="0">
                        <a:latin typeface="Arial" panose="020B0604020202020204"/>
                        <a:ea typeface="Arial" panose="020B0604020202020204"/>
                        <a:cs typeface="Arial" panose="020B0604020202020204"/>
                      </a:endParaRPr>
                    </a:p>
                    <a:p>
                      <a:pPr marL="285115" algn="l" rtl="0" eaLnBrk="0">
                        <a:lnSpc>
                          <a:spcPts val="1870"/>
                        </a:lnSpc>
                        <a:spcBef>
                          <a:spcPts val="5"/>
                        </a:spcBef>
                      </a:pPr>
                      <a:r>
                        <a:rPr sz="15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Material</a:t>
                      </a:r>
                      <a:endParaRPr sz="15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9000"/>
                        </a:lnSpc>
                      </a:pPr>
                      <a:endParaRPr sz="1000" dirty="0">
                        <a:latin typeface="Arial" panose="020B0604020202020204"/>
                        <a:ea typeface="Arial" panose="020B0604020202020204"/>
                        <a:cs typeface="Arial" panose="020B0604020202020204"/>
                      </a:endParaRPr>
                    </a:p>
                    <a:p>
                      <a:pPr marL="234315" algn="l" rtl="0" eaLnBrk="0">
                        <a:lnSpc>
                          <a:spcPts val="1745"/>
                        </a:lnSpc>
                        <a:spcBef>
                          <a:spcPts val="5"/>
                        </a:spcBef>
                      </a:pPr>
                      <a:r>
                        <a:rPr sz="1400" kern="0" spc="-4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Technical Standards</a:t>
                      </a:r>
                      <a:endParaRPr sz="14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219075" algn="l" rtl="0" eaLnBrk="0">
                        <a:lnSpc>
                          <a:spcPts val="1245"/>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Wall Thickne</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787400" algn="l" rtl="0" eaLnBrk="0">
                        <a:lnSpc>
                          <a:spcPts val="1245"/>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40mm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300" dirty="0">
                        <a:latin typeface="Arial" panose="020B0604020202020204"/>
                        <a:ea typeface="Arial" panose="020B0604020202020204"/>
                        <a:cs typeface="Arial" panose="020B0604020202020204"/>
                      </a:endParaRPr>
                    </a:p>
                    <a:p>
                      <a:pPr marL="94615" algn="l" rtl="0" eaLnBrk="0">
                        <a:lnSpc>
                          <a:spcPct val="93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Number of</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Qua</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lity-</a:t>
                      </a:r>
                      <a:endParaRPr sz="1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8000"/>
                        </a:lnSpc>
                      </a:pPr>
                      <a:endParaRPr sz="200" dirty="0">
                        <a:latin typeface="Arial" panose="020B0604020202020204"/>
                        <a:ea typeface="Arial" panose="020B0604020202020204"/>
                        <a:cs typeface="Arial" panose="020B0604020202020204"/>
                      </a:endParaRPr>
                    </a:p>
                    <a:p>
                      <a:pPr marL="189865" algn="l" rtl="0" eaLnBrk="0">
                        <a:lnSpc>
                          <a:spcPct val="76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Assurance Tim</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5000"/>
                        </a:lnSpc>
                      </a:pPr>
                      <a:endParaRPr sz="400" dirty="0">
                        <a:latin typeface="Arial" panose="020B0604020202020204"/>
                        <a:ea typeface="Arial" panose="020B0604020202020204"/>
                        <a:cs typeface="Arial" panose="020B0604020202020204"/>
                      </a:endParaRPr>
                    </a:p>
                    <a:p>
                      <a:pPr marL="354965" indent="-114300" algn="l" rtl="0" eaLnBrk="0">
                        <a:lnSpc>
                          <a:spcPct val="90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 average</a:t>
                      </a:r>
                      <a:r>
                        <a:rPr sz="10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number</a:t>
                      </a:r>
                      <a:r>
                        <a:rPr sz="1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of</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usage tim</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es&gt;6</a:t>
                      </a:r>
                      <a:r>
                        <a:rPr sz="1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times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1950">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155575" algn="l" rtl="0" eaLnBrk="0">
                        <a:lnSpc>
                          <a:spcPts val="1245"/>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Bottom Thickn</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ess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787400" algn="l" rtl="0" eaLnBrk="0">
                        <a:lnSpc>
                          <a:spcPts val="1245"/>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45mm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700" dirty="0">
                        <a:latin typeface="Arial" panose="020B0604020202020204"/>
                        <a:ea typeface="Arial" panose="020B0604020202020204"/>
                        <a:cs typeface="Arial" panose="020B0604020202020204"/>
                      </a:endParaRPr>
                    </a:p>
                    <a:p>
                      <a:pPr marL="126365" algn="l" rtl="0" eaLnBrk="0">
                        <a:lnSpc>
                          <a:spcPct val="92000"/>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Flexural Stren</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gth</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7000"/>
                        </a:lnSpc>
                      </a:pPr>
                      <a:endParaRPr sz="900" dirty="0">
                        <a:latin typeface="Arial" panose="020B0604020202020204"/>
                        <a:ea typeface="Arial" panose="020B0604020202020204"/>
                        <a:cs typeface="Arial" panose="020B0604020202020204"/>
                      </a:endParaRPr>
                    </a:p>
                    <a:p>
                      <a:pPr marL="685165" algn="l" rtl="0" eaLnBrk="0">
                        <a:lnSpc>
                          <a:spcPct val="93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Mpa≥10</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2900">
                <a:tc>
                  <a:txBody>
                    <a:bodyPr/>
                    <a:lstStyle/>
                    <a:p>
                      <a:pPr algn="l" rtl="0" eaLnBrk="0">
                        <a:lnSpc>
                          <a:spcPct val="103000"/>
                        </a:lnSpc>
                      </a:pPr>
                      <a:endParaRPr sz="800" dirty="0">
                        <a:latin typeface="Arial" panose="020B0604020202020204"/>
                        <a:ea typeface="Arial" panose="020B0604020202020204"/>
                        <a:cs typeface="Arial" panose="020B0604020202020204"/>
                      </a:endParaRPr>
                    </a:p>
                    <a:p>
                      <a:pPr marL="250825" algn="l" rtl="0" eaLnBrk="0">
                        <a:lnSpc>
                          <a:spcPts val="1245"/>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Lid</a:t>
                      </a:r>
                      <a:r>
                        <a:rPr sz="10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Thickness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800" dirty="0">
                        <a:latin typeface="Arial" panose="020B0604020202020204"/>
                        <a:ea typeface="Arial" panose="020B0604020202020204"/>
                        <a:cs typeface="Arial" panose="020B0604020202020204"/>
                      </a:endParaRPr>
                    </a:p>
                    <a:p>
                      <a:pPr marL="787400" algn="l" rtl="0" eaLnBrk="0">
                        <a:lnSpc>
                          <a:spcPts val="1245"/>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40mm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700" dirty="0">
                        <a:latin typeface="Arial" panose="020B0604020202020204"/>
                        <a:ea typeface="Arial" panose="020B0604020202020204"/>
                        <a:cs typeface="Arial" panose="020B0604020202020204"/>
                      </a:endParaRPr>
                    </a:p>
                    <a:p>
                      <a:pPr algn="r" rtl="0" eaLnBrk="0">
                        <a:lnSpc>
                          <a:spcPct val="93000"/>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Modulus o</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 Elasticity</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700" dirty="0">
                        <a:latin typeface="Arial" panose="020B0604020202020204"/>
                        <a:ea typeface="Arial" panose="020B0604020202020204"/>
                        <a:cs typeface="Arial" panose="020B0604020202020204"/>
                      </a:endParaRPr>
                    </a:p>
                    <a:p>
                      <a:pPr marL="685165" algn="l" rtl="0" eaLnBrk="0">
                        <a:lnSpc>
                          <a:spcPct val="93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Gpas9.3</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1950">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marL="568325" algn="l" rtl="0" eaLnBrk="0">
                        <a:lnSpc>
                          <a:spcPct val="78000"/>
                        </a:lnSpc>
                        <a:spcBef>
                          <a:spcPts val="5"/>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Rim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700" dirty="0">
                        <a:latin typeface="Arial" panose="020B0604020202020204"/>
                        <a:ea typeface="Arial" panose="020B0604020202020204"/>
                        <a:cs typeface="Arial" panose="020B0604020202020204"/>
                      </a:endParaRPr>
                    </a:p>
                    <a:p>
                      <a:pPr marL="88900" algn="l" rtl="0" eaLnBrk="0">
                        <a:lnSpc>
                          <a:spcPct val="92000"/>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Length:50mm,thickness</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:50mm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71000"/>
                        </a:lnSpc>
                      </a:pPr>
                      <a:endParaRPr sz="100" dirty="0">
                        <a:latin typeface="Arial" panose="020B0604020202020204"/>
                        <a:ea typeface="Arial" panose="020B0604020202020204"/>
                        <a:cs typeface="Arial" panose="020B0604020202020204"/>
                      </a:endParaRPr>
                    </a:p>
                    <a:p>
                      <a:pPr marL="378460" indent="-366395" algn="l" rtl="0" eaLnBrk="0">
                        <a:lnSpc>
                          <a:spcPct val="99000"/>
                        </a:lnSpc>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Coefficient of Thermal</a:t>
                      </a:r>
                      <a:r>
                        <a:rPr sz="1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Expansion</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8000"/>
                        </a:lnSpc>
                      </a:pPr>
                      <a:endParaRPr sz="400" dirty="0">
                        <a:latin typeface="Arial" panose="020B0604020202020204"/>
                        <a:ea typeface="Arial" panose="020B0604020202020204"/>
                        <a:cs typeface="Arial" panose="020B0604020202020204"/>
                      </a:endParaRPr>
                    </a:p>
                    <a:p>
                      <a:pPr marL="545465" indent="-463550" algn="l" rtl="0" eaLnBrk="0">
                        <a:lnSpc>
                          <a:spcPct val="93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(10-6/℃)(Room-temperature</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to</a:t>
                      </a:r>
                      <a:r>
                        <a:rPr sz="10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600°℃)≤2.9</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60325" algn="l" rtl="0" eaLnBrk="0">
                        <a:lnSpc>
                          <a:spcPts val="1245"/>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Thickness Devia</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tion</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900" dirty="0">
                        <a:latin typeface="Arial" panose="020B0604020202020204"/>
                        <a:ea typeface="Arial" panose="020B0604020202020204"/>
                        <a:cs typeface="Arial" panose="020B0604020202020204"/>
                      </a:endParaRPr>
                    </a:p>
                    <a:p>
                      <a:pPr marL="742950" algn="l" rtl="0" eaLnBrk="0">
                        <a:lnSpc>
                          <a:spcPts val="905"/>
                        </a:lnSpc>
                        <a:spcBef>
                          <a:spcPts val="5"/>
                        </a:spcBef>
                      </a:pPr>
                      <a:r>
                        <a:rPr sz="7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mm</a:t>
                      </a:r>
                      <a:endParaRPr sz="7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800" dirty="0">
                        <a:latin typeface="Arial" panose="020B0604020202020204"/>
                        <a:ea typeface="Arial" panose="020B0604020202020204"/>
                        <a:cs typeface="Arial" panose="020B0604020202020204"/>
                      </a:endParaRPr>
                    </a:p>
                    <a:p>
                      <a:pPr marL="443865" algn="l" rtl="0" eaLnBrk="0">
                        <a:lnSpc>
                          <a:spcPts val="1245"/>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Overall</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3000"/>
                        </a:lnSpc>
                      </a:pPr>
                      <a:endParaRPr sz="700" dirty="0">
                        <a:latin typeface="Arial" panose="020B0604020202020204"/>
                        <a:ea typeface="Arial" panose="020B0604020202020204"/>
                        <a:cs typeface="Arial" panose="020B0604020202020204"/>
                      </a:endParaRPr>
                    </a:p>
                    <a:p>
                      <a:pPr marL="12065" algn="l" rtl="0" eaLnBrk="0">
                        <a:lnSpc>
                          <a:spcPct val="96000"/>
                        </a:lnSpc>
                        <a:spcBef>
                          <a:spcPts val="0"/>
                        </a:spcBef>
                      </a:pPr>
                      <a:r>
                        <a:rPr sz="1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Smooth and even;smooth</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an</a:t>
                      </a:r>
                      <a:r>
                        <a:rPr sz="1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flat</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9250">
                <a:tc>
                  <a:txBody>
                    <a:bodyPr/>
                    <a:lstStyle/>
                    <a:p>
                      <a:pPr algn="l" rtl="0" eaLnBrk="0">
                        <a:lnSpc>
                          <a:spcPct val="118000"/>
                        </a:lnSpc>
                      </a:pPr>
                      <a:endParaRPr sz="300" dirty="0">
                        <a:latin typeface="Arial" panose="020B0604020202020204"/>
                        <a:ea typeface="Arial" panose="020B0604020202020204"/>
                        <a:cs typeface="Arial" panose="020B0604020202020204"/>
                      </a:endParaRPr>
                    </a:p>
                    <a:p>
                      <a:pPr marL="60325" algn="l" rtl="0" eaLnBrk="0">
                        <a:lnSpc>
                          <a:spcPct val="78000"/>
                        </a:lnSpc>
                        <a:spcBef>
                          <a:spcPts val="0"/>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Specific</a:t>
                      </a:r>
                      <a:r>
                        <a:rPr sz="1000"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esistance</a:t>
                      </a:r>
                      <a:endParaRPr sz="1000" dirty="0">
                        <a:latin typeface="宋体" panose="02010600030101010101" pitchFamily="2" charset="-122"/>
                        <a:ea typeface="宋体" panose="02010600030101010101" pitchFamily="2" charset="-122"/>
                        <a:cs typeface="宋体" panose="02010600030101010101" pitchFamily="2" charset="-122"/>
                      </a:endParaRPr>
                    </a:p>
                    <a:p>
                      <a:pPr marL="250825" algn="l" rtl="0" eaLnBrk="0">
                        <a:lnSpc>
                          <a:spcPct val="93000"/>
                        </a:lnSpc>
                        <a:spcBef>
                          <a:spcPts val="205"/>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(Resistivity)</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pPr>
                      <a:endParaRPr sz="700" dirty="0">
                        <a:latin typeface="Arial" panose="020B0604020202020204"/>
                        <a:ea typeface="Arial" panose="020B0604020202020204"/>
                        <a:cs typeface="Arial" panose="020B0604020202020204"/>
                      </a:endParaRPr>
                    </a:p>
                    <a:p>
                      <a:pPr marL="628650" algn="l" rtl="0" eaLnBrk="0">
                        <a:lnSpc>
                          <a:spcPct val="97000"/>
                        </a:lnSpc>
                        <a:spcBef>
                          <a:spcPts val="5"/>
                        </a:spcBef>
                      </a:pP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≤30μQ</a:t>
                      </a:r>
                      <a:r>
                        <a:rPr sz="10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443865" algn="l" rtl="0" eaLnBrk="0">
                        <a:lnSpc>
                          <a:spcPct val="78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Surface</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400" dirty="0">
                        <a:latin typeface="Arial" panose="020B0604020202020204"/>
                        <a:ea typeface="Arial" panose="020B0604020202020204"/>
                        <a:cs typeface="Arial" panose="020B0604020202020204"/>
                      </a:endParaRPr>
                    </a:p>
                    <a:p>
                      <a:pPr marL="74930" indent="-62865" algn="l" rtl="0" eaLnBrk="0">
                        <a:lnSpc>
                          <a:spcPct val="102000"/>
                        </a:lnSpc>
                        <a:spcBef>
                          <a:spcPts val="5"/>
                        </a:spcBef>
                      </a:pPr>
                      <a:r>
                        <a:rPr sz="9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There are no</a:t>
                      </a:r>
                      <a:r>
                        <a:rPr sz="9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cra</a:t>
                      </a:r>
                      <a:r>
                        <a:rPr sz="9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cks</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on</a:t>
                      </a:r>
                      <a:r>
                        <a:rPr sz="9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a:t>
                      </a:r>
                      <a:r>
                        <a:rPr sz="9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inner</a:t>
                      </a:r>
                      <a:r>
                        <a:rPr sz="9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and outer</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surfaces of</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the</a:t>
                      </a:r>
                      <a:r>
                        <a:rPr sz="9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a:t>
                      </a:r>
                      <a:r>
                        <a:rPr sz="9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illet.</a:t>
                      </a:r>
                      <a:endParaRPr sz="9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600">
                <a:tc>
                  <a:txBody>
                    <a:bodyPr/>
                    <a:lstStyle/>
                    <a:p>
                      <a:pPr algn="l" rtl="0" eaLnBrk="0">
                        <a:lnSpc>
                          <a:spcPct val="107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algn="r" rtl="0" eaLnBrk="0">
                        <a:lnSpc>
                          <a:spcPct val="93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Verticality Deviation</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900" dirty="0">
                        <a:latin typeface="Arial" panose="020B0604020202020204"/>
                        <a:ea typeface="Arial" panose="020B0604020202020204"/>
                        <a:cs typeface="Arial" panose="020B0604020202020204"/>
                      </a:endParaRPr>
                    </a:p>
                    <a:p>
                      <a:pPr marL="742950" algn="l" rtl="0" eaLnBrk="0">
                        <a:lnSpc>
                          <a:spcPts val="905"/>
                        </a:lnSpc>
                        <a:spcBef>
                          <a:spcPts val="5"/>
                        </a:spcBef>
                      </a:pPr>
                      <a:r>
                        <a:rPr sz="7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endParaRPr sz="7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348615" algn="l" rtl="0" eaLnBrk="0">
                        <a:lnSpc>
                          <a:spcPct val="93000"/>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Interlaye</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8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94665" algn="l" rtl="0" eaLnBrk="0">
                        <a:lnSpc>
                          <a:spcPct val="93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No</a:t>
                      </a:r>
                      <a:r>
                        <a:rPr sz="10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interlaye</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1950">
                <a:tc>
                  <a:txBody>
                    <a:bodyPr/>
                    <a:lstStyle/>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282575" algn="l" rtl="0" eaLnBrk="0">
                        <a:lnSpc>
                          <a:spcPct val="80000"/>
                        </a:lnSpc>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Bulk Dens</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ity</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700" dirty="0">
                        <a:latin typeface="Arial" panose="020B0604020202020204"/>
                        <a:ea typeface="Arial" panose="020B0604020202020204"/>
                        <a:cs typeface="Arial" panose="020B0604020202020204"/>
                      </a:endParaRPr>
                    </a:p>
                    <a:p>
                      <a:pPr marL="565150" algn="l" rtl="0" eaLnBrk="0">
                        <a:lnSpc>
                          <a:spcPct val="92000"/>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&gt;1.68g/mm³</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pPr>
                      <a:endParaRPr sz="800" dirty="0">
                        <a:latin typeface="Arial" panose="020B0604020202020204"/>
                        <a:ea typeface="Arial" panose="020B0604020202020204"/>
                        <a:cs typeface="Arial" panose="020B0604020202020204"/>
                      </a:endParaRPr>
                    </a:p>
                    <a:p>
                      <a:pPr marL="253365" algn="l" rtl="0" eaLnBrk="0">
                        <a:lnSpc>
                          <a:spcPct val="78000"/>
                        </a:lnSpc>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Specification</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45415" algn="l" rtl="0" eaLnBrk="0">
                        <a:lnSpc>
                          <a:spcPts val="1220"/>
                        </a:lnSpc>
                        <a:spcBef>
                          <a:spcPts val="5"/>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φ400-600mm</a:t>
                      </a:r>
                      <a:r>
                        <a:rPr sz="1000" kern="0" spc="2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H1000-1</a:t>
                      </a:r>
                      <a:r>
                        <a:rPr sz="1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200mm</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425">
                <a:tc>
                  <a:txBody>
                    <a:bodyPr/>
                    <a:lstStyle/>
                    <a:p>
                      <a:pPr algn="l" rtl="0" eaLnBrk="0">
                        <a:lnSpc>
                          <a:spcPct val="123000"/>
                        </a:lnSpc>
                      </a:pPr>
                      <a:endParaRPr sz="1000" dirty="0">
                        <a:latin typeface="Arial" panose="020B0604020202020204"/>
                        <a:ea typeface="Arial" panose="020B0604020202020204"/>
                        <a:cs typeface="Arial" panose="020B0604020202020204"/>
                      </a:endParaRPr>
                    </a:p>
                    <a:p>
                      <a:pPr marL="314325" algn="l" rtl="0" eaLnBrk="0">
                        <a:lnSpc>
                          <a:spcPct val="80000"/>
                        </a:lnSpc>
                        <a:spcBef>
                          <a:spcPts val="5"/>
                        </a:spcBef>
                      </a:pP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Ash Conte</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nt</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800" dirty="0">
                        <a:latin typeface="Arial" panose="020B0604020202020204"/>
                        <a:ea typeface="Arial" panose="020B0604020202020204"/>
                        <a:cs typeface="Arial" panose="020B0604020202020204"/>
                      </a:endParaRPr>
                    </a:p>
                    <a:p>
                      <a:pPr marL="755650" algn="l" rtl="0" eaLnBrk="0">
                        <a:lnSpc>
                          <a:spcPts val="124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&lt;0.2%</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rtl="0" eaLnBrk="0">
                        <a:lnSpc>
                          <a:spcPct val="129000"/>
                        </a:lnSpc>
                      </a:pPr>
                      <a:endParaRPr sz="300" dirty="0">
                        <a:latin typeface="Arial" panose="020B0604020202020204"/>
                        <a:ea typeface="Arial" panose="020B0604020202020204"/>
                        <a:cs typeface="Arial" panose="020B0604020202020204"/>
                      </a:endParaRPr>
                    </a:p>
                    <a:p>
                      <a:pPr marL="920115" indent="-393700" algn="l" rtl="0" eaLnBrk="0">
                        <a:lnSpc>
                          <a:spcPct val="92000"/>
                        </a:lnSpc>
                        <a:spcBef>
                          <a:spcPts val="0"/>
                        </a:spcBef>
                      </a:pP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It can</a:t>
                      </a:r>
                      <a:r>
                        <a:rPr sz="1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be</a:t>
                      </a:r>
                      <a:r>
                        <a:rPr sz="1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customized</a:t>
                      </a:r>
                      <a:r>
                        <a:rPr sz="1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according</a:t>
                      </a:r>
                      <a:r>
                        <a:rPr sz="10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to</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customers'requi</a:t>
                      </a:r>
                      <a:r>
                        <a:rPr sz="1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rements</a:t>
                      </a:r>
                      <a:endParaRPr sz="1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262" name="picture 262"/>
          <p:cNvPicPr>
            <a:picLocks noChangeAspect="1"/>
          </p:cNvPicPr>
          <p:nvPr/>
        </p:nvPicPr>
        <p:blipFill>
          <a:blip r:embed="rId2"/>
          <a:stretch>
            <a:fillRect/>
          </a:stretch>
        </p:blipFill>
        <p:spPr>
          <a:xfrm rot="21600000">
            <a:off x="9531389" y="1530312"/>
            <a:ext cx="3778174" cy="3435377"/>
          </a:xfrm>
          <a:prstGeom prst="rect">
            <a:avLst/>
          </a:prstGeom>
        </p:spPr>
      </p:pic>
      <p:pic>
        <p:nvPicPr>
          <p:cNvPr id="264" name="picture 264"/>
          <p:cNvPicPr>
            <a:picLocks noChangeAspect="1"/>
          </p:cNvPicPr>
          <p:nvPr/>
        </p:nvPicPr>
        <p:blipFill>
          <a:blip r:embed="rId3"/>
          <a:stretch>
            <a:fillRect/>
          </a:stretch>
        </p:blipFill>
        <p:spPr>
          <a:xfrm rot="21600000">
            <a:off x="774715" y="5759425"/>
            <a:ext cx="3054259" cy="2686076"/>
          </a:xfrm>
          <a:prstGeom prst="rect">
            <a:avLst/>
          </a:prstGeom>
        </p:spPr>
      </p:pic>
      <p:pic>
        <p:nvPicPr>
          <p:cNvPr id="266" name="picture 266"/>
          <p:cNvPicPr>
            <a:picLocks noChangeAspect="1"/>
          </p:cNvPicPr>
          <p:nvPr/>
        </p:nvPicPr>
        <p:blipFill>
          <a:blip r:embed="rId4"/>
          <a:stretch>
            <a:fillRect/>
          </a:stretch>
        </p:blipFill>
        <p:spPr>
          <a:xfrm rot="21600000">
            <a:off x="4603690" y="5765787"/>
            <a:ext cx="2247945" cy="2571762"/>
          </a:xfrm>
          <a:prstGeom prst="rect">
            <a:avLst/>
          </a:prstGeom>
        </p:spPr>
      </p:pic>
      <p:sp>
        <p:nvSpPr>
          <p:cNvPr id="268" name="textbox 268"/>
          <p:cNvSpPr/>
          <p:nvPr/>
        </p:nvSpPr>
        <p:spPr>
          <a:xfrm>
            <a:off x="590562" y="9689276"/>
            <a:ext cx="13863319" cy="2470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745"/>
              </a:lnSpc>
            </a:pPr>
            <a:r>
              <a:rPr sz="1000" b="1" kern="0" spc="10" dirty="0">
                <a:solidFill>
                  <a:srgbClr val="000000">
                    <a:alpha val="100000"/>
                  </a:srgbClr>
                </a:solidFill>
                <a:latin typeface="Arial" panose="020B0604020202020204"/>
                <a:ea typeface="Arial" panose="020B0604020202020204"/>
                <a:cs typeface="Arial" panose="020B0604020202020204"/>
              </a:rPr>
              <a:t>15</a:t>
            </a:r>
            <a:r>
              <a:rPr sz="1000" b="1" kern="0" spc="9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黑体" panose="02010609060101010101" charset="-122"/>
                <a:ea typeface="黑体" panose="02010609060101010101" charset="-122"/>
                <a:cs typeface="黑体" panose="02010609060101010101" charset="-122"/>
              </a:rPr>
              <a:t>&gt;&gt;&gt;&gt;</a:t>
            </a:r>
            <a:r>
              <a:rPr sz="1000" kern="0" spc="10" dirty="0">
                <a:solidFill>
                  <a:srgbClr val="000000">
                    <a:alpha val="100000"/>
                  </a:srgbClr>
                </a:solidFill>
                <a:latin typeface="黑体" panose="02010609060101010101" charset="-122"/>
                <a:ea typeface="黑体" panose="02010609060101010101" charset="-122"/>
                <a:cs typeface="黑体" panose="02010609060101010101" charset="-122"/>
              </a:rPr>
              <a:t>                </a:t>
            </a:r>
            <a:r>
              <a:rPr sz="10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1400" kern="0" spc="0" dirty="0">
                <a:solidFill>
                  <a:srgbClr val="000000">
                    <a:alpha val="100000"/>
                  </a:srgbClr>
                </a:solidFill>
                <a:latin typeface="黑体" panose="02010609060101010101" charset="-122"/>
                <a:ea typeface="黑体" panose="02010609060101010101" charset="-122"/>
                <a:cs typeface="黑体" panose="02010609060101010101" charset="-122"/>
              </a:rPr>
              <a:t>&lt;&lt;&lt;16</a:t>
            </a:r>
            <a:endParaRPr sz="1400" dirty="0">
              <a:latin typeface="黑体" panose="02010609060101010101" charset="-122"/>
              <a:ea typeface="黑体" panose="02010609060101010101" charset="-122"/>
              <a:cs typeface="黑体" panose="02010609060101010101" charset="-122"/>
            </a:endParaRPr>
          </a:p>
        </p:txBody>
      </p:sp>
      <p:sp>
        <p:nvSpPr>
          <p:cNvPr id="270" name="textbox 270"/>
          <p:cNvSpPr/>
          <p:nvPr/>
        </p:nvSpPr>
        <p:spPr>
          <a:xfrm>
            <a:off x="8178811" y="5018837"/>
            <a:ext cx="4102734" cy="2679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910"/>
              </a:lnSpc>
            </a:pPr>
            <a:r>
              <a:rPr sz="1400" kern="0" spc="-2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a:t>
            </a:r>
            <a:r>
              <a:rPr sz="1400" kern="0" spc="-20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 </a:t>
            </a:r>
            <a:r>
              <a:rPr sz="1400" kern="0" spc="-20" dirty="0">
                <a:solidFill>
                  <a:srgbClr val="000000">
                    <a:alpha val="100000"/>
                  </a:srgbClr>
                </a:solidFill>
                <a:latin typeface="Arial" panose="020B0604020202020204"/>
                <a:ea typeface="Arial" panose="020B0604020202020204"/>
                <a:cs typeface="Arial" panose="020B0604020202020204"/>
              </a:rPr>
              <a:t>Technical</a:t>
            </a:r>
            <a:r>
              <a:rPr sz="1400" kern="0" spc="210" dirty="0">
                <a:solidFill>
                  <a:srgbClr val="000000">
                    <a:alpha val="100000"/>
                  </a:srgbClr>
                </a:solidFill>
                <a:latin typeface="Arial" panose="020B0604020202020204"/>
                <a:ea typeface="Arial" panose="020B0604020202020204"/>
                <a:cs typeface="Arial" panose="020B0604020202020204"/>
              </a:rPr>
              <a:t> </a:t>
            </a:r>
            <a:r>
              <a:rPr sz="1400" kern="0" spc="-20" dirty="0">
                <a:solidFill>
                  <a:srgbClr val="000000">
                    <a:alpha val="100000"/>
                  </a:srgbClr>
                </a:solidFill>
                <a:latin typeface="Arial" panose="020B0604020202020204"/>
                <a:ea typeface="Arial" panose="020B0604020202020204"/>
                <a:cs typeface="Arial" panose="020B0604020202020204"/>
              </a:rPr>
              <a:t>Parameters</a:t>
            </a:r>
            <a:r>
              <a:rPr sz="1400" kern="0" spc="150" dirty="0">
                <a:solidFill>
                  <a:srgbClr val="000000">
                    <a:alpha val="100000"/>
                  </a:srgbClr>
                </a:solidFill>
                <a:latin typeface="Arial" panose="020B0604020202020204"/>
                <a:ea typeface="Arial" panose="020B0604020202020204"/>
                <a:cs typeface="Arial" panose="020B0604020202020204"/>
              </a:rPr>
              <a:t> </a:t>
            </a:r>
            <a:r>
              <a:rPr sz="1400" kern="0" spc="-20" dirty="0">
                <a:solidFill>
                  <a:srgbClr val="000000">
                    <a:alpha val="100000"/>
                  </a:srgbClr>
                </a:solidFill>
                <a:latin typeface="Arial" panose="020B0604020202020204"/>
                <a:ea typeface="Arial" panose="020B0604020202020204"/>
                <a:cs typeface="Arial" panose="020B0604020202020204"/>
              </a:rPr>
              <a:t>of</a:t>
            </a:r>
            <a:r>
              <a:rPr sz="1400" kern="0" spc="130" dirty="0">
                <a:solidFill>
                  <a:srgbClr val="000000">
                    <a:alpha val="100000"/>
                  </a:srgbClr>
                </a:solidFill>
                <a:latin typeface="Arial" panose="020B0604020202020204"/>
                <a:ea typeface="Arial" panose="020B0604020202020204"/>
                <a:cs typeface="Arial" panose="020B0604020202020204"/>
              </a:rPr>
              <a:t> </a:t>
            </a:r>
            <a:r>
              <a:rPr sz="1400" kern="0" spc="-20" dirty="0">
                <a:solidFill>
                  <a:srgbClr val="000000">
                    <a:alpha val="100000"/>
                  </a:srgbClr>
                </a:solidFill>
                <a:latin typeface="Arial" panose="020B0604020202020204"/>
                <a:ea typeface="Arial" panose="020B0604020202020204"/>
                <a:cs typeface="Arial" panose="020B0604020202020204"/>
              </a:rPr>
              <a:t>Graphitization</a:t>
            </a:r>
            <a:r>
              <a:rPr sz="1400" kern="0" spc="180" dirty="0">
                <a:solidFill>
                  <a:srgbClr val="000000">
                    <a:alpha val="100000"/>
                  </a:srgbClr>
                </a:solidFill>
                <a:latin typeface="Arial" panose="020B0604020202020204"/>
                <a:ea typeface="Arial" panose="020B0604020202020204"/>
                <a:cs typeface="Arial" panose="020B0604020202020204"/>
              </a:rPr>
              <a:t> </a:t>
            </a:r>
            <a:r>
              <a:rPr sz="1400" kern="0" spc="-20" dirty="0">
                <a:solidFill>
                  <a:srgbClr val="000000">
                    <a:alpha val="100000"/>
                  </a:srgbClr>
                </a:solidFill>
                <a:latin typeface="Arial" panose="020B0604020202020204"/>
                <a:ea typeface="Arial" panose="020B0604020202020204"/>
                <a:cs typeface="Arial" panose="020B0604020202020204"/>
              </a:rPr>
              <a:t>Cruci</a:t>
            </a:r>
            <a:r>
              <a:rPr sz="1400" kern="0" spc="-30" dirty="0">
                <a:solidFill>
                  <a:srgbClr val="000000">
                    <a:alpha val="100000"/>
                  </a:srgbClr>
                </a:solidFill>
                <a:latin typeface="Arial" panose="020B0604020202020204"/>
                <a:ea typeface="Arial" panose="020B0604020202020204"/>
                <a:cs typeface="Arial" panose="020B0604020202020204"/>
              </a:rPr>
              <a:t>bles</a:t>
            </a:r>
            <a:endParaRPr sz="1400" dirty="0">
              <a:latin typeface="Arial" panose="020B0604020202020204"/>
              <a:ea typeface="Arial" panose="020B0604020202020204"/>
              <a:cs typeface="Arial" panose="020B0604020202020204"/>
            </a:endParaRPr>
          </a:p>
        </p:txBody>
      </p:sp>
      <p:sp>
        <p:nvSpPr>
          <p:cNvPr id="272" name="textbox 272"/>
          <p:cNvSpPr/>
          <p:nvPr/>
        </p:nvSpPr>
        <p:spPr>
          <a:xfrm>
            <a:off x="590562" y="517530"/>
            <a:ext cx="3750945" cy="15557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000" kern="0" spc="30" dirty="0">
                <a:solidFill>
                  <a:srgbClr val="000000">
                    <a:alpha val="100000"/>
                  </a:srgbClr>
                </a:solidFill>
                <a:latin typeface="Arial" panose="020B0604020202020204"/>
                <a:ea typeface="Arial" panose="020B0604020202020204"/>
                <a:cs typeface="Arial" panose="020B0604020202020204"/>
              </a:rPr>
              <a:t>IINTEGRITY,KINDNESS,SELF-IM</a:t>
            </a:r>
            <a:r>
              <a:rPr sz="1000" kern="0" spc="20" dirty="0">
                <a:solidFill>
                  <a:srgbClr val="000000">
                    <a:alpha val="100000"/>
                  </a:srgbClr>
                </a:solidFill>
                <a:latin typeface="Arial" panose="020B0604020202020204"/>
                <a:ea typeface="Arial" panose="020B0604020202020204"/>
                <a:cs typeface="Arial" panose="020B0604020202020204"/>
              </a:rPr>
              <a:t>PROVEMENT,INNOVATION</a:t>
            </a:r>
            <a:endParaRPr sz="1000" dirty="0">
              <a:latin typeface="Arial" panose="020B0604020202020204"/>
              <a:ea typeface="Arial" panose="020B0604020202020204"/>
              <a:cs typeface="Arial" panose="020B0604020202020204"/>
            </a:endParaRPr>
          </a:p>
        </p:txBody>
      </p:sp>
      <p:sp>
        <p:nvSpPr>
          <p:cNvPr id="274" name="textbox 274"/>
          <p:cNvSpPr/>
          <p:nvPr/>
        </p:nvSpPr>
        <p:spPr>
          <a:xfrm>
            <a:off x="8178812" y="1275228"/>
            <a:ext cx="2541904" cy="19938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81000"/>
              </a:lnSpc>
            </a:pPr>
            <a:r>
              <a:rPr sz="1400" kern="0" spc="-50" dirty="0">
                <a:solidFill>
                  <a:srgbClr val="903020">
                    <a:alpha val="100000"/>
                  </a:srgbClr>
                </a:solidFill>
                <a:latin typeface="Arial" panose="020B0604020202020204"/>
                <a:ea typeface="Arial" panose="020B0604020202020204"/>
                <a:cs typeface="Arial" panose="020B0604020202020204"/>
              </a:rPr>
              <a:t>·</a:t>
            </a:r>
            <a:r>
              <a:rPr sz="1400" kern="0" spc="80" dirty="0">
                <a:solidFill>
                  <a:srgbClr val="903020">
                    <a:alpha val="100000"/>
                  </a:srgbClr>
                </a:solidFill>
                <a:latin typeface="Arial" panose="020B0604020202020204"/>
                <a:ea typeface="Arial" panose="020B0604020202020204"/>
                <a:cs typeface="Arial" panose="020B0604020202020204"/>
              </a:rPr>
              <a:t>  </a:t>
            </a:r>
            <a:r>
              <a:rPr sz="1400" b="1" kern="0" spc="-50" dirty="0">
                <a:solidFill>
                  <a:srgbClr val="000000">
                    <a:alpha val="100000"/>
                  </a:srgbClr>
                </a:solidFill>
                <a:latin typeface="Arial" panose="020B0604020202020204"/>
                <a:ea typeface="Arial" panose="020B0604020202020204"/>
                <a:cs typeface="Arial" panose="020B0604020202020204"/>
              </a:rPr>
              <a:t>Graphitization Crucible Ser</a:t>
            </a:r>
            <a:r>
              <a:rPr sz="1400" b="1" kern="0" spc="-60" dirty="0">
                <a:solidFill>
                  <a:srgbClr val="000000">
                    <a:alpha val="100000"/>
                  </a:srgbClr>
                </a:solidFill>
                <a:latin typeface="Arial" panose="020B0604020202020204"/>
                <a:ea typeface="Arial" panose="020B0604020202020204"/>
                <a:cs typeface="Arial" panose="020B0604020202020204"/>
              </a:rPr>
              <a:t>ies</a:t>
            </a:r>
            <a:endParaRPr sz="1400" dirty="0">
              <a:latin typeface="Arial" panose="020B0604020202020204"/>
              <a:ea typeface="Arial" panose="020B0604020202020204"/>
              <a:cs typeface="Arial" panose="020B0604020202020204"/>
            </a:endParaRPr>
          </a:p>
        </p:txBody>
      </p:sp>
      <p:sp>
        <p:nvSpPr>
          <p:cNvPr id="276" name="textbox 276"/>
          <p:cNvSpPr/>
          <p:nvPr/>
        </p:nvSpPr>
        <p:spPr>
          <a:xfrm>
            <a:off x="13284162" y="381037"/>
            <a:ext cx="1222375" cy="411480"/>
          </a:xfrm>
          <a:prstGeom prst="rect">
            <a:avLst/>
          </a:prstGeom>
          <a:noFill/>
          <a:ln w="0" cap="flat">
            <a:noFill/>
            <a:prstDash val="solid"/>
            <a:miter lim="0"/>
          </a:ln>
        </p:spPr>
        <p:txBody>
          <a:bodyPr vert="horz" wrap="square" lIns="0" tIns="0" rIns="0" bIns="0"/>
          <a:lstStyle/>
          <a:p>
            <a:pPr algn="l" rtl="0" eaLnBrk="0">
              <a:lnSpc>
                <a:spcPct val="127000"/>
              </a:lnSpc>
            </a:pPr>
            <a:endParaRPr sz="300" dirty="0">
              <a:latin typeface="Arial" panose="020B0604020202020204"/>
              <a:ea typeface="Arial" panose="020B0604020202020204"/>
              <a:cs typeface="Arial" panose="020B0604020202020204"/>
            </a:endParaRPr>
          </a:p>
          <a:p>
            <a:pPr algn="r" rtl="0" eaLnBrk="0">
              <a:lnSpc>
                <a:spcPts val="2215"/>
              </a:lnSpc>
              <a:spcBef>
                <a:spcPts val="5"/>
              </a:spcBef>
            </a:pPr>
            <a:r>
              <a:rPr sz="1700" b="1" kern="0" spc="-70" dirty="0">
                <a:solidFill>
                  <a:srgbClr val="000000">
                    <a:alpha val="100000"/>
                  </a:srgbClr>
                </a:solidFill>
                <a:latin typeface="Arial" panose="020B0604020202020204"/>
                <a:ea typeface="Arial" panose="020B0604020202020204"/>
                <a:cs typeface="Arial" panose="020B0604020202020204"/>
              </a:rPr>
              <a:t>ZCXC</a:t>
            </a:r>
            <a:r>
              <a:rPr sz="1700" b="1" kern="0" spc="80" dirty="0">
                <a:solidFill>
                  <a:srgbClr val="000000">
                    <a:alpha val="100000"/>
                  </a:srgbClr>
                </a:solidFill>
                <a:latin typeface="Arial" panose="020B0604020202020204"/>
                <a:ea typeface="Arial" panose="020B0604020202020204"/>
                <a:cs typeface="Arial" panose="020B0604020202020204"/>
              </a:rPr>
              <a:t> </a:t>
            </a:r>
            <a:r>
              <a:rPr sz="1700" b="1" kern="0" spc="-70" dirty="0">
                <a:solidFill>
                  <a:srgbClr val="000000">
                    <a:alpha val="100000"/>
                  </a:srgbClr>
                </a:solidFill>
                <a:latin typeface="黑体" panose="02010609060101010101" charset="-122"/>
                <a:ea typeface="黑体" panose="02010609060101010101" charset="-122"/>
                <a:cs typeface="黑体" panose="02010609060101010101" charset="-122"/>
              </a:rPr>
              <a:t>盎</a:t>
            </a:r>
            <a:endParaRPr sz="1700" dirty="0">
              <a:latin typeface="黑体" panose="02010609060101010101" charset="-122"/>
              <a:ea typeface="黑体" panose="02010609060101010101" charset="-122"/>
              <a:cs typeface="黑体" panose="02010609060101010101" charset="-122"/>
            </a:endParaRPr>
          </a:p>
        </p:txBody>
      </p:sp>
      <p:pic>
        <p:nvPicPr>
          <p:cNvPr id="278" name="picture 278"/>
          <p:cNvPicPr>
            <a:picLocks noChangeAspect="1"/>
          </p:cNvPicPr>
          <p:nvPr/>
        </p:nvPicPr>
        <p:blipFill>
          <a:blip r:embed="rId5"/>
          <a:stretch>
            <a:fillRect/>
          </a:stretch>
        </p:blipFill>
        <p:spPr>
          <a:xfrm rot="21600000">
            <a:off x="13296862" y="393737"/>
            <a:ext cx="330207" cy="34920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12871</Words>
  <Application>WPS 演示</Application>
  <PresentationFormat/>
  <Paragraphs>920</Paragraphs>
  <Slides>7</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7</vt:i4>
      </vt:variant>
    </vt:vector>
  </HeadingPairs>
  <TitlesOfParts>
    <vt:vector size="24" baseType="lpstr">
      <vt:lpstr>Arial</vt:lpstr>
      <vt:lpstr>宋体</vt:lpstr>
      <vt:lpstr>Wingdings</vt:lpstr>
      <vt:lpstr>Arial</vt:lpstr>
      <vt:lpstr>Times New Roman</vt:lpstr>
      <vt:lpstr>黑体</vt:lpstr>
      <vt:lpstr>Times New Roman</vt:lpstr>
      <vt:lpstr>STXingkai</vt:lpstr>
      <vt:lpstr>FFont-Family</vt:lpstr>
      <vt:lpstr>Calibri</vt:lpstr>
      <vt:lpstr>Dotum</vt:lpstr>
      <vt:lpstr>微软雅黑</vt:lpstr>
      <vt:lpstr>Arial Unicode MS</vt:lpstr>
      <vt:lpstr>Calibri</vt:lpstr>
      <vt:lpstr>Dotum</vt:lpstr>
      <vt:lpstr>STXingkai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尹强</cp:lastModifiedBy>
  <cp:revision>25</cp:revision>
  <dcterms:created xsi:type="dcterms:W3CDTF">2026-05-04T06:09:00Z</dcterms:created>
  <dcterms:modified xsi:type="dcterms:W3CDTF">2026-06-29T08:54:44Z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wqlLaW5nc29mdCBQREYgdG8gV1BTIDExMEI</vt:lpwstr>
  </property>
  <property fmtid="{D5CDD505-2E9C-101B-9397-08002B2CF9AE}" pid="3" name="Created">
    <vt:filetime>2026-04-23T07:26:42Z</vt:filetime>
  </property>
  <property fmtid="{D5CDD505-2E9C-101B-9397-08002B2CF9AE}" pid="4" name="UsrData">
    <vt:lpwstr>69e72696259dfc001f3776d8wl</vt:lpwstr>
  </property>
  <property fmtid="{D5CDD505-2E9C-101B-9397-08002B2CF9AE}" pid="5" name="KSOProductBuildVer">
    <vt:lpwstr>2052-12.1.0.26895</vt:lpwstr>
  </property>
  <property fmtid="{D5CDD505-2E9C-101B-9397-08002B2CF9AE}" pid="6" name="ICV">
    <vt:lpwstr>5D08646ECBF34E3897444B09A50DAE7A_13</vt:lpwstr>
  </property>
</Properties>
</file>