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8" r:id="rId6"/>
    <p:sldId id="259" r:id="rId7"/>
    <p:sldId id="260" r:id="rId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6" d="100"/>
          <a:sy n="116" d="100"/>
        </p:scale>
        <p:origin x="336" y="108"/>
      </p:cViewPr>
      <p:guideLst>
        <p:guide orient="horz" pos="2159"/>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hyperlink" Target="https://www.mullitesagger.com" TargetMode="External"/><Relationship Id="rId2" Type="http://schemas.openxmlformats.org/officeDocument/2006/relationships/image" Target="../media/image2.pn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0.jpe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4.pn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ade0a4fe4a3aea3f3aecab974bf19d33"/>
          <p:cNvPicPr>
            <a:picLocks noChangeAspect="1"/>
          </p:cNvPicPr>
          <p:nvPr/>
        </p:nvPicPr>
        <p:blipFill>
          <a:blip r:embed="rId1"/>
          <a:stretch>
            <a:fillRect/>
          </a:stretch>
        </p:blipFill>
        <p:spPr>
          <a:xfrm>
            <a:off x="6363970" y="127000"/>
            <a:ext cx="5610225" cy="3570605"/>
          </a:xfrm>
          <a:prstGeom prst="rect">
            <a:avLst/>
          </a:prstGeom>
        </p:spPr>
      </p:pic>
      <p:sp>
        <p:nvSpPr>
          <p:cNvPr id="2" name="文本框 1"/>
          <p:cNvSpPr txBox="1"/>
          <p:nvPr/>
        </p:nvSpPr>
        <p:spPr>
          <a:xfrm>
            <a:off x="0" y="127000"/>
            <a:ext cx="6363970" cy="6704965"/>
          </a:xfrm>
          <a:prstGeom prst="rect">
            <a:avLst/>
          </a:prstGeom>
          <a:noFill/>
        </p:spPr>
        <p:txBody>
          <a:bodyPr wrap="square" rtlCol="0" anchor="t">
            <a:noAutofit/>
          </a:bodyPr>
          <a:p>
            <a:r>
              <a:rPr lang="en-US" altLang="zh-CN" sz="1400" b="1"/>
              <a:t>Changsha Zhongci New Material Technology Co., Ltd</a:t>
            </a:r>
            <a:r>
              <a:rPr lang="en-US" altLang="zh-CN" sz="1400"/>
              <a:t>. is a professional manufacturer specializing in thermal field consumables for </a:t>
            </a:r>
            <a:r>
              <a:rPr lang="en-US" altLang="zh-CN" sz="1400" b="1"/>
              <a:t>lithium battery manufacturing</a:t>
            </a:r>
            <a:r>
              <a:rPr lang="en-US" altLang="zh-CN" sz="1400"/>
              <a:t>. Focused on supporting the high-temperature sintering and graphitization processes for cathode and anode materials, we deliver highly reliable kiln furniture solutions to the global new energy battery industry.</a:t>
            </a:r>
            <a:endParaRPr lang="en-US" altLang="zh-CN" sz="1400"/>
          </a:p>
          <a:p>
            <a:r>
              <a:rPr lang="en-US" altLang="zh-CN" sz="1400"/>
              <a:t>Our core product portfolio covers two primary categories of thermal field consumables for battery material production. The ceramic kiln furniture series includes </a:t>
            </a:r>
            <a:r>
              <a:rPr lang="en-US" altLang="zh-CN" sz="1400" b="1" u="sng"/>
              <a:t>cordierite-mullite saggers</a:t>
            </a:r>
            <a:r>
              <a:rPr lang="en-US" altLang="zh-CN" sz="1400"/>
              <a:t>, </a:t>
            </a:r>
            <a:r>
              <a:rPr lang="en-US" altLang="zh-CN" sz="1400" b="1"/>
              <a:t>corundum-mullite saggers</a:t>
            </a:r>
            <a:r>
              <a:rPr lang="en-US" altLang="zh-CN" sz="1400"/>
              <a:t> and sodium-ion dedicated saggers, with a combined annual production capacity of 4 million units, designed for cathode material sintering and precursor calcination in oxidizing atmospheres. The graphite thermal consumable series comprises </a:t>
            </a:r>
            <a:r>
              <a:rPr lang="en-US" altLang="zh-CN" sz="1400" b="1" u="sng"/>
              <a:t>graphite saggers</a:t>
            </a:r>
            <a:r>
              <a:rPr lang="en-US" altLang="zh-CN" sz="1400"/>
              <a:t> (annual capacity: 600,000 units) and large-format graphitization crucibles, purpose-built for the ultra-high-temperature graphitization process of anode materials in inert atmospheres.</a:t>
            </a:r>
            <a:endParaRPr lang="en-US" altLang="zh-CN" sz="1400"/>
          </a:p>
          <a:p>
            <a:r>
              <a:rPr lang="en-US" altLang="zh-CN" sz="1400"/>
              <a:t>Our ceramic sagger solutions are compatible with all mainstream cathode material systems, including ternary cathode materials (NCM/NCA), sodium-ion cathode materials, lithium cobalt oxide (LCO), lithium manganate (LMO) and lithium iron phosphate (LFP), supporting key processes ranging from cathode precursor calcination to final cathode sintering. Our graphite products serve as critical consumables throughout the anode graphitization workflow, delivering stable performance under ultra-high temperature conditions.</a:t>
            </a:r>
            <a:endParaRPr lang="en-US" altLang="zh-CN" sz="1400"/>
          </a:p>
          <a:p>
            <a:r>
              <a:rPr lang="en-US" altLang="zh-CN" sz="1400"/>
              <a:t>We maintain close strategic partnerships with leading enterprises spanning the full lithium battery industry chain, including top-tier cathode material manufacturers, precursor producers and power battery giants. 70% of our sales revenue comes from industry frontrunners. Our key partners include </a:t>
            </a:r>
            <a:r>
              <a:rPr lang="en-US" altLang="zh-CN" sz="1400" b="1" u="sng"/>
              <a:t>CTAL, BYD, BASF Shanshan, Wanhua </a:t>
            </a:r>
            <a:r>
              <a:rPr lang="en-US" altLang="zh-CN" sz="1400"/>
              <a:t>Chemical and Huayou Cobalt.</a:t>
            </a:r>
            <a:endParaRPr lang="en-US" altLang="zh-CN" sz="1400"/>
          </a:p>
          <a:p>
            <a:r>
              <a:rPr lang="en-US" altLang="zh-CN" sz="1400"/>
              <a:t>Our production bases span a total area of 68,000 square meters, with a workforce of over 300 employees. The company has sustained annual revenue exceeding RMB 250 million for three consecutive years, ensuring robust, scalable supply support for partners worldwide.</a:t>
            </a:r>
            <a:endParaRPr lang="en-US" altLang="zh-CN" sz="1400"/>
          </a:p>
        </p:txBody>
      </p:sp>
      <p:pic>
        <p:nvPicPr>
          <p:cNvPr id="3" name="图片 2" descr="ba0643e84c4cebe3add90c04f3698ba1"/>
          <p:cNvPicPr>
            <a:picLocks noChangeAspect="1"/>
          </p:cNvPicPr>
          <p:nvPr/>
        </p:nvPicPr>
        <p:blipFill>
          <a:blip r:embed="rId2"/>
          <a:stretch>
            <a:fillRect/>
          </a:stretch>
        </p:blipFill>
        <p:spPr>
          <a:xfrm>
            <a:off x="9798050" y="5656580"/>
            <a:ext cx="2052955" cy="934720"/>
          </a:xfrm>
          <a:prstGeom prst="rect">
            <a:avLst/>
          </a:prstGeom>
        </p:spPr>
      </p:pic>
      <p:sp>
        <p:nvSpPr>
          <p:cNvPr id="4" name="文本框 3"/>
          <p:cNvSpPr txBox="1"/>
          <p:nvPr/>
        </p:nvSpPr>
        <p:spPr>
          <a:xfrm>
            <a:off x="6363970" y="4119245"/>
            <a:ext cx="5408930" cy="603250"/>
          </a:xfrm>
          <a:prstGeom prst="rect">
            <a:avLst/>
          </a:prstGeom>
          <a:noFill/>
        </p:spPr>
        <p:txBody>
          <a:bodyPr wrap="square" rtlCol="0" anchor="t">
            <a:noAutofit/>
          </a:bodyPr>
          <a:p>
            <a:r>
              <a:rPr lang="en-US" altLang="zh-CN" sz="1600" b="1">
                <a:latin typeface="宋体" panose="02010600030101010101" pitchFamily="2" charset="-122"/>
                <a:ea typeface="宋体" panose="02010600030101010101" pitchFamily="2" charset="-122"/>
                <a:sym typeface="+mn-ea"/>
              </a:rPr>
              <a:t>Changsha Zhongci New Material Technology Co., Ltd</a:t>
            </a:r>
            <a:r>
              <a:rPr lang="en-US" altLang="zh-CN" sz="1400">
                <a:latin typeface="宋体" panose="02010600030101010101" pitchFamily="2" charset="-122"/>
                <a:ea typeface="宋体" panose="02010600030101010101" pitchFamily="2" charset="-122"/>
                <a:sym typeface="+mn-ea"/>
              </a:rPr>
              <a:t>.</a:t>
            </a:r>
            <a:endParaRPr lang="en-US" altLang="zh-CN" sz="1400">
              <a:latin typeface="宋体" panose="02010600030101010101" pitchFamily="2" charset="-122"/>
              <a:ea typeface="宋体" panose="02010600030101010101" pitchFamily="2" charset="-122"/>
              <a:sym typeface="+mn-ea"/>
            </a:endParaRPr>
          </a:p>
        </p:txBody>
      </p:sp>
      <p:sp>
        <p:nvSpPr>
          <p:cNvPr id="6" name="文本框 5"/>
          <p:cNvSpPr txBox="1"/>
          <p:nvPr/>
        </p:nvSpPr>
        <p:spPr>
          <a:xfrm>
            <a:off x="6363970" y="4810760"/>
            <a:ext cx="5727065" cy="1894840"/>
          </a:xfrm>
          <a:prstGeom prst="rect">
            <a:avLst/>
          </a:prstGeom>
        </p:spPr>
        <p:txBody>
          <a:bodyPr>
            <a:noAutofit/>
          </a:bodyPr>
          <a:p>
            <a:r>
              <a:rPr lang="en-US" altLang="zh-CN" sz="1600"/>
              <a:t>No. 98, Xintian North Road, Ningxiang High-tech Industrial Park, Hunan Province China.</a:t>
            </a:r>
            <a:endParaRPr lang="en-US" altLang="zh-CN" sz="1600"/>
          </a:p>
          <a:p>
            <a:r>
              <a:rPr lang="en-US" altLang="zh-CN" sz="1600"/>
              <a:t>Emali:   </a:t>
            </a:r>
            <a:r>
              <a:rPr lang="en-US" altLang="zh-CN" u="sng">
                <a:solidFill>
                  <a:srgbClr val="FF0000"/>
                </a:solidFill>
              </a:rPr>
              <a:t>sales@zcxc.cc</a:t>
            </a:r>
            <a:endParaRPr lang="en-US" altLang="zh-CN"/>
          </a:p>
          <a:p>
            <a:r>
              <a:rPr lang="en-US" altLang="zh-CN" sz="1600"/>
              <a:t>WhatsApp: 8616680447294 </a:t>
            </a:r>
            <a:endParaRPr lang="en-US" altLang="zh-CN" sz="1600"/>
          </a:p>
          <a:p>
            <a:r>
              <a:rPr lang="en-US" altLang="zh-CN" sz="1600"/>
              <a:t>Website: </a:t>
            </a:r>
            <a:r>
              <a:rPr lang="en-US" altLang="zh-CN" sz="1600">
                <a:hlinkClick r:id="rId3"/>
              </a:rPr>
              <a:t>www.mullitesagger.com</a:t>
            </a:r>
            <a:endParaRPr lang="en-US" altLang="zh-CN" sz="1600">
              <a:hlinkClick r:id="rId3"/>
            </a:endParaRPr>
          </a:p>
          <a:p>
            <a:r>
              <a:rPr lang="en-US" altLang="zh-CN" sz="1600"/>
              <a:t>WeChat</a:t>
            </a:r>
            <a:r>
              <a:rPr lang="zh-CN" altLang="en-US" sz="1600"/>
              <a:t>＆</a:t>
            </a:r>
            <a:r>
              <a:rPr lang="en-US" altLang="zh-CN" sz="1600"/>
              <a:t>TEL: 8616680447294</a:t>
            </a:r>
            <a:endParaRPr lang="en-US" altLang="zh-CN"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翻译"/>
          <p:cNvPicPr>
            <a:picLocks noChangeAspect="1"/>
          </p:cNvPicPr>
          <p:nvPr/>
        </p:nvPicPr>
        <p:blipFill>
          <a:blip r:embed="rId1"/>
          <a:stretch>
            <a:fillRect/>
          </a:stretch>
        </p:blipFill>
        <p:spPr>
          <a:xfrm>
            <a:off x="225425" y="622300"/>
            <a:ext cx="4197350" cy="2954020"/>
          </a:xfrm>
          <a:prstGeom prst="rect">
            <a:avLst/>
          </a:prstGeom>
        </p:spPr>
      </p:pic>
      <p:sp>
        <p:nvSpPr>
          <p:cNvPr id="6" name="文本框 5"/>
          <p:cNvSpPr txBox="1"/>
          <p:nvPr/>
        </p:nvSpPr>
        <p:spPr>
          <a:xfrm>
            <a:off x="225425" y="164465"/>
            <a:ext cx="4772025" cy="824865"/>
          </a:xfrm>
          <a:prstGeom prst="rect">
            <a:avLst/>
          </a:prstGeom>
          <a:noFill/>
        </p:spPr>
        <p:txBody>
          <a:bodyPr wrap="square" rtlCol="0" anchor="t">
            <a:spAutoFit/>
          </a:bodyPr>
          <a:p>
            <a:pPr marL="12700" algn="l" rtl="0" eaLnBrk="0">
              <a:lnSpc>
                <a:spcPts val="2860"/>
              </a:lnSpc>
            </a:pPr>
            <a:r>
              <a:rPr sz="2300" kern="0" spc="-80" dirty="0">
                <a:solidFill>
                  <a:srgbClr val="C04030">
                    <a:alpha val="100000"/>
                  </a:srgbClr>
                </a:solidFill>
                <a:latin typeface="Dotum"/>
                <a:ea typeface="Dotum"/>
                <a:cs typeface="Dotum"/>
                <a:sym typeface="+mn-ea"/>
              </a:rPr>
              <a:t>▶</a:t>
            </a:r>
            <a:r>
              <a:rPr sz="2300" kern="0" spc="-200" dirty="0">
                <a:solidFill>
                  <a:srgbClr val="C04030">
                    <a:alpha val="100000"/>
                  </a:srgbClr>
                </a:solidFill>
                <a:latin typeface="Dotum"/>
                <a:ea typeface="Dotum"/>
                <a:cs typeface="Dotum"/>
                <a:sym typeface="+mn-ea"/>
              </a:rPr>
              <a:t> </a:t>
            </a:r>
            <a:r>
              <a:rPr sz="2300" b="1" kern="0" spc="-80" dirty="0">
                <a:solidFill>
                  <a:srgbClr val="C04030">
                    <a:alpha val="100000"/>
                  </a:srgbClr>
                </a:solidFill>
                <a:latin typeface="Arial" panose="020B0604020202020204"/>
                <a:ea typeface="Arial" panose="020B0604020202020204"/>
                <a:cs typeface="Arial" panose="020B0604020202020204"/>
                <a:sym typeface="+mn-ea"/>
              </a:rPr>
              <a:t>M</a:t>
            </a:r>
            <a:r>
              <a:rPr lang="en-US" sz="2300" b="1" kern="0" spc="-80" dirty="0">
                <a:solidFill>
                  <a:srgbClr val="C04030">
                    <a:alpha val="100000"/>
                  </a:srgbClr>
                </a:solidFill>
                <a:latin typeface="Arial" panose="020B0604020202020204"/>
                <a:ea typeface="Arial" panose="020B0604020202020204"/>
                <a:cs typeface="Arial" panose="020B0604020202020204"/>
                <a:sym typeface="+mn-ea"/>
              </a:rPr>
              <a:t>ullite </a:t>
            </a:r>
            <a:r>
              <a:rPr lang="en-US" sz="2300" b="1" kern="0" spc="-80" dirty="0">
                <a:solidFill>
                  <a:srgbClr val="C04030">
                    <a:alpha val="100000"/>
                  </a:srgbClr>
                </a:solidFill>
                <a:latin typeface="Arial" panose="020B0604020202020204"/>
                <a:ea typeface="Arial" panose="020B0604020202020204"/>
                <a:cs typeface="Arial" panose="020B0604020202020204"/>
                <a:sym typeface="+mn-ea"/>
              </a:rPr>
              <a:t>Sagger</a:t>
            </a:r>
            <a:endParaRPr lang="en-US" altLang="en-US" sz="2300" b="1" kern="0" spc="-80" dirty="0">
              <a:solidFill>
                <a:srgbClr val="C04030">
                  <a:alpha val="100000"/>
                </a:srgbClr>
              </a:solidFill>
              <a:latin typeface="Arial" panose="020B0604020202020204"/>
              <a:ea typeface="Arial" panose="020B0604020202020204"/>
              <a:cs typeface="Arial" panose="020B0604020202020204"/>
              <a:sym typeface="+mn-ea"/>
            </a:endParaRPr>
          </a:p>
          <a:p>
            <a:pPr marL="12700" algn="l" rtl="0" eaLnBrk="0">
              <a:lnSpc>
                <a:spcPts val="2860"/>
              </a:lnSpc>
            </a:pPr>
            <a:r>
              <a:rPr sz="2300" b="1" kern="0" spc="-80" dirty="0">
                <a:solidFill>
                  <a:srgbClr val="C04030">
                    <a:alpha val="100000"/>
                  </a:srgbClr>
                </a:solidFill>
                <a:latin typeface="Arial" panose="020B0604020202020204"/>
                <a:ea typeface="Arial" panose="020B0604020202020204"/>
                <a:cs typeface="Arial" panose="020B0604020202020204"/>
                <a:sym typeface="+mn-ea"/>
              </a:rPr>
              <a:t> </a:t>
            </a:r>
            <a:endParaRPr lang="en-US" altLang="en-US" sz="2300" b="1" kern="0" spc="-80" dirty="0">
              <a:solidFill>
                <a:srgbClr val="C04030">
                  <a:alpha val="100000"/>
                </a:srgbClr>
              </a:solidFill>
              <a:latin typeface="Arial" panose="020B0604020202020204"/>
              <a:ea typeface="Arial" panose="020B0604020202020204"/>
              <a:cs typeface="Arial" panose="020B0604020202020204"/>
              <a:sym typeface="+mn-ea"/>
            </a:endParaRPr>
          </a:p>
        </p:txBody>
      </p:sp>
      <p:sp>
        <p:nvSpPr>
          <p:cNvPr id="7" name="文本框 6"/>
          <p:cNvSpPr txBox="1"/>
          <p:nvPr/>
        </p:nvSpPr>
        <p:spPr>
          <a:xfrm>
            <a:off x="5371465" y="0"/>
            <a:ext cx="6762750" cy="3119120"/>
          </a:xfrm>
          <a:prstGeom prst="rect">
            <a:avLst/>
          </a:prstGeom>
          <a:noFill/>
        </p:spPr>
        <p:txBody>
          <a:bodyPr wrap="square" rtlCol="0" anchor="t">
            <a:noAutofit/>
          </a:bodyPr>
          <a:p>
            <a:pPr marL="213360" algn="l" rtl="0" eaLnBrk="0">
              <a:lnSpc>
                <a:spcPct val="97000"/>
              </a:lnSpc>
              <a:spcBef>
                <a:spcPts val="1025"/>
              </a:spcBef>
            </a:pPr>
            <a:r>
              <a:rPr sz="1400" kern="0" spc="-40" dirty="0">
                <a:solidFill>
                  <a:srgbClr val="B03020">
                    <a:alpha val="100000"/>
                  </a:srgbClr>
                </a:solidFill>
                <a:latin typeface="黑体" panose="02010609060101010101" charset="-122"/>
                <a:ea typeface="黑体" panose="02010609060101010101" charset="-122"/>
                <a:cs typeface="黑体" panose="02010609060101010101" charset="-122"/>
                <a:sym typeface="+mn-ea"/>
              </a:rPr>
              <a:t>◎</a:t>
            </a:r>
            <a:r>
              <a:rPr lang="zh-CN" sz="14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Application Fields</a:t>
            </a:r>
            <a:r>
              <a:rPr lang="zh-CN" altLang="en-US" sz="16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en-US" sz="16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zh-CN"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dirty="0">
                <a:latin typeface="宋体" panose="02010600030101010101" pitchFamily="2" charset="-122"/>
                <a:ea typeface="宋体" panose="02010600030101010101" pitchFamily="2" charset="-122"/>
                <a:cs typeface="宋体" panose="02010600030101010101" pitchFamily="2" charset="-122"/>
                <a:sym typeface="+mn-ea"/>
              </a:rPr>
              <a:t>Cathode ternary materials, NCA/NCM/LCO/LMO, electronic ceramics, rare earth materials, magnetic materials</a:t>
            </a:r>
            <a:r>
              <a:rPr lang="zh-CN" altLang="en-US" sz="1600"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0000"/>
              </a:lnSpc>
            </a:pPr>
            <a:r>
              <a:rPr lang="en-US" sz="1600"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sz="1600"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Operating Temperature</a:t>
            </a:r>
            <a:r>
              <a:rPr lang="zh-CN" altLang="en-US"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900℃-1500℃</a:t>
            </a:r>
            <a:endParaRPr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endParaRPr>
          </a:p>
          <a:p>
            <a:pPr marL="213360" algn="l" rtl="0" eaLnBrk="0">
              <a:lnSpc>
                <a:spcPct val="97000"/>
              </a:lnSpc>
              <a:spcBef>
                <a:spcPts val="1030"/>
              </a:spcBef>
            </a:pPr>
            <a:r>
              <a:rPr lang="en-US" sz="1600"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sz="1600"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Product Features</a:t>
            </a:r>
            <a:r>
              <a:rPr lang="zh-CN" altLang="en-US"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zh-CN"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1.Excellent corrosion resistance, highly resistant to powdering and surface peeling, with long service life</a:t>
            </a:r>
            <a:r>
              <a:rPr lang="en-US" altLang="zh-CN" sz="1600"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sz="1600"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1000"/>
              </a:lnSpc>
            </a:pPr>
            <a:r>
              <a:rPr lang="en-US" altLang="zh-CN" sz="1600"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sz="1600"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dirty="0">
                <a:latin typeface="宋体" panose="02010600030101010101" pitchFamily="2" charset="-122"/>
                <a:ea typeface="宋体" panose="02010600030101010101" pitchFamily="2" charset="-122"/>
                <a:cs typeface="宋体" panose="02010600030101010101" pitchFamily="2" charset="-122"/>
                <a:sym typeface="+mn-ea"/>
              </a:rPr>
              <a:t>2.Outstanding thermal shock resistance and flexural strength,no cracking under kiln operating </a:t>
            </a:r>
            <a:r>
              <a:rPr lang="en-US" altLang="zh-CN" sz="1600" dirty="0">
                <a:latin typeface="宋体" panose="02010600030101010101" pitchFamily="2" charset="-122"/>
                <a:ea typeface="宋体" panose="02010600030101010101" pitchFamily="2" charset="-122"/>
                <a:cs typeface="宋体" panose="02010600030101010101" pitchFamily="2" charset="-122"/>
                <a:sym typeface="+mn-ea"/>
              </a:rPr>
              <a:t>conditions</a:t>
            </a:r>
            <a:r>
              <a:rPr lang="zh-CN" altLang="en-US" sz="1600"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r>
              <a:rPr lang="en-US" altLang="zh-CN" sz="1600"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sz="1600" dirty="0">
                <a:latin typeface="宋体" panose="02010600030101010101" pitchFamily="2" charset="-122"/>
                <a:ea typeface="宋体" panose="02010600030101010101" pitchFamily="2" charset="-122"/>
                <a:cs typeface="宋体" panose="02010600030101010101" pitchFamily="2" charset="-122"/>
                <a:sym typeface="+mn-ea"/>
              </a:rPr>
              <a:t>（</a:t>
            </a:r>
            <a:r>
              <a:rPr sz="16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3</a:t>
            </a:r>
            <a:r>
              <a:rPr lang="en-US" altLang="zh-CN" sz="1600"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dirty="0">
                <a:latin typeface="宋体" panose="02010600030101010101" pitchFamily="2" charset="-122"/>
                <a:ea typeface="宋体" panose="02010600030101010101" pitchFamily="2" charset="-122"/>
                <a:cs typeface="宋体" panose="02010600030101010101" pitchFamily="2" charset="-122"/>
                <a:sym typeface="+mn-ea"/>
              </a:rPr>
              <a:t>Smooth surface free of impurities and dust</a:t>
            </a:r>
            <a:r>
              <a:rPr lang="zh-CN" altLang="en-US" sz="1600"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4000"/>
              </a:lnSpc>
            </a:pPr>
            <a:r>
              <a:rPr lang="en-US" altLang="zh-CN" sz="1600" dirty="0">
                <a:latin typeface="宋体" panose="02010600030101010101" pitchFamily="2" charset="-122"/>
                <a:ea typeface="宋体" panose="02010600030101010101" pitchFamily="2" charset="-122"/>
                <a:cs typeface="宋体" panose="02010600030101010101" pitchFamily="2" charset="-122"/>
              </a:rPr>
              <a:t>   ( 4.Extremely low magnetic impurity content)</a:t>
            </a:r>
            <a:endParaRPr lang="en-US" altLang="zh-CN" sz="1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7000"/>
              </a:lnSpc>
            </a:pPr>
            <a:endParaRPr lang="zh-CN" altLang="en-US" sz="1600" kern="0" spc="-9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10" name="图片 9"/>
          <p:cNvPicPr>
            <a:picLocks noChangeAspect="1"/>
          </p:cNvPicPr>
          <p:nvPr/>
        </p:nvPicPr>
        <p:blipFill>
          <a:blip r:embed="rId2"/>
          <a:stretch>
            <a:fillRect/>
          </a:stretch>
        </p:blipFill>
        <p:spPr>
          <a:xfrm>
            <a:off x="-7620" y="3343275"/>
            <a:ext cx="5521960" cy="3506470"/>
          </a:xfrm>
          <a:prstGeom prst="rect">
            <a:avLst/>
          </a:prstGeom>
        </p:spPr>
      </p:pic>
      <p:graphicFrame>
        <p:nvGraphicFramePr>
          <p:cNvPr id="176" name="table 176"/>
          <p:cNvGraphicFramePr>
            <a:graphicFrameLocks noGrp="1"/>
          </p:cNvGraphicFramePr>
          <p:nvPr/>
        </p:nvGraphicFramePr>
        <p:xfrm>
          <a:off x="27758711" y="17226971"/>
          <a:ext cx="21259165" cy="6254115"/>
        </p:xfrm>
        <a:graphic>
          <a:graphicData uri="http://schemas.openxmlformats.org/drawingml/2006/table">
            <a:tbl>
              <a:tblPr/>
              <a:tblGrid>
                <a:gridCol w="2489835"/>
                <a:gridCol w="2497454"/>
                <a:gridCol w="2440304"/>
                <a:gridCol w="2492375"/>
                <a:gridCol w="2492375"/>
                <a:gridCol w="1454785"/>
                <a:gridCol w="3482975"/>
                <a:gridCol w="3909059"/>
              </a:tblGrid>
              <a:tr h="647700">
                <a:tc gridSpan="8">
                  <a:txBody>
                    <a:bodyPr/>
                    <a:lstStyle/>
                    <a:p>
                      <a:pPr algn="l" rtl="0" eaLnBrk="0">
                        <a:lnSpc>
                          <a:spcPct val="103000"/>
                        </a:lnSpc>
                      </a:pPr>
                      <a:endParaRPr sz="900" dirty="0">
                        <a:latin typeface="Arial" panose="020B0604020202020204"/>
                        <a:ea typeface="Arial" panose="020B0604020202020204"/>
                        <a:cs typeface="Arial" panose="020B0604020202020204"/>
                      </a:endParaRPr>
                    </a:p>
                    <a:p>
                      <a:pPr marL="9961880" algn="l" rtl="0" eaLnBrk="0">
                        <a:lnSpc>
                          <a:spcPct val="95000"/>
                        </a:lnSpc>
                        <a:spcBef>
                          <a:spcPts val="0"/>
                        </a:spcBef>
                      </a:pPr>
                      <a:r>
                        <a:rPr sz="3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规格参数</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593090">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60450"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62990" algn="l" rtl="0" eaLnBrk="0">
                        <a:lnSpc>
                          <a:spcPct val="79000"/>
                        </a:lnSpc>
                        <a:spcBef>
                          <a:spcPts val="0"/>
                        </a:spcBef>
                      </a:pPr>
                      <a:r>
                        <a:rPr sz="3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31875" algn="l" rtl="0" eaLnBrk="0">
                        <a:lnSpc>
                          <a:spcPct val="79000"/>
                        </a:lnSpc>
                        <a:spcBef>
                          <a:spcPts val="0"/>
                        </a:spcBef>
                      </a:pPr>
                      <a:r>
                        <a:rPr sz="3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6000"/>
                        </a:lnSpc>
                      </a:pPr>
                      <a:endParaRPr sz="1000" dirty="0">
                        <a:latin typeface="Arial" panose="020B0604020202020204"/>
                        <a:ea typeface="Arial" panose="020B0604020202020204"/>
                        <a:cs typeface="Arial" panose="020B0604020202020204"/>
                      </a:endParaRPr>
                    </a:p>
                    <a:p>
                      <a:pPr marL="1068070" algn="l" rtl="0" eaLnBrk="0">
                        <a:lnSpc>
                          <a:spcPct val="79000"/>
                        </a:lnSpc>
                      </a:pPr>
                      <a:r>
                        <a:rPr sz="28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H2</a:t>
                      </a:r>
                      <a:endParaRPr sz="2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57910"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A2</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541655"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A4</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pPr>
                      <a:endParaRPr sz="400" dirty="0">
                        <a:latin typeface="Arial" panose="020B0604020202020204"/>
                        <a:ea typeface="Arial" panose="020B0604020202020204"/>
                        <a:cs typeface="Arial" panose="020B0604020202020204"/>
                      </a:endParaRPr>
                    </a:p>
                    <a:p>
                      <a:pPr marL="1254125" algn="l" rtl="0" eaLnBrk="0">
                        <a:lnSpc>
                          <a:spcPct val="89000"/>
                        </a:lnSpc>
                      </a:pPr>
                      <a:r>
                        <a:rPr sz="38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其他</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pPr>
                      <a:endParaRPr sz="500" dirty="0">
                        <a:latin typeface="Arial" panose="020B0604020202020204"/>
                        <a:ea typeface="Arial" panose="020B0604020202020204"/>
                        <a:cs typeface="Arial" panose="020B0604020202020204"/>
                      </a:endParaRPr>
                    </a:p>
                    <a:p>
                      <a:pPr marL="1445260" algn="l" rtl="0" eaLnBrk="0">
                        <a:lnSpc>
                          <a:spcPct val="88000"/>
                        </a:lnSpc>
                        <a:spcBef>
                          <a:spcPts val="0"/>
                        </a:spcBef>
                      </a:pPr>
                      <a:r>
                        <a:rPr sz="38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图示</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rowSpan="8">
                  <a:txBody>
                    <a:bodyPr/>
                    <a:lstStyle/>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879475" algn="l" rtl="0" eaLnBrk="0">
                        <a:lnSpc>
                          <a:spcPts val="4755"/>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320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ct val="97000"/>
                        </a:lnSpc>
                        <a:spcBef>
                          <a:spcPts val="41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330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340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ts val="4755"/>
                        </a:lnSpc>
                        <a:spcBef>
                          <a:spcPts val="7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8">
                  <a:txBody>
                    <a:bodyPr/>
                    <a:lstStyle/>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88201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320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ct val="97000"/>
                        </a:lnSpc>
                        <a:spcBef>
                          <a:spcPts val="33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330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340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ts val="4755"/>
                        </a:lnSpc>
                        <a:spcBef>
                          <a:spcPts val="4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897890" algn="l" rtl="0" eaLnBrk="0">
                        <a:lnSpc>
                          <a:spcPct val="72000"/>
                        </a:lnSpc>
                        <a:spcBef>
                          <a:spcPts val="0"/>
                        </a:spcBef>
                      </a:pPr>
                      <a:r>
                        <a:rPr sz="50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75</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pPr>
                      <a:endParaRPr sz="9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1007745" algn="l" rtl="0" eaLnBrk="0">
                        <a:lnSpc>
                          <a:spcPct val="86000"/>
                        </a:lnSpc>
                      </a:pPr>
                      <a:r>
                        <a:rPr sz="3800" b="1"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767715" algn="l" rtl="0" eaLnBrk="0">
                        <a:lnSpc>
                          <a:spcPct val="72000"/>
                        </a:lnSpc>
                        <a:spcBef>
                          <a:spcPts val="0"/>
                        </a:spcBef>
                      </a:pPr>
                      <a:r>
                        <a:rPr sz="50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240</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91490" algn="l" rtl="0" eaLnBrk="0">
                        <a:lnSpc>
                          <a:spcPct val="85000"/>
                        </a:lnSpc>
                      </a:pPr>
                      <a:r>
                        <a:rPr sz="3800" b="1"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8">
                  <a:txBody>
                    <a:bodyPr/>
                    <a:lstStyle/>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768985" algn="l" rtl="0" eaLnBrk="0">
                        <a:lnSpc>
                          <a:spcPct val="96000"/>
                        </a:lnSpc>
                      </a:pPr>
                      <a:r>
                        <a:rPr sz="38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缸口深度</a:t>
                      </a:r>
                      <a:endParaRPr sz="3800" dirty="0">
                        <a:latin typeface="宋体" panose="02010600030101010101" pitchFamily="2" charset="-122"/>
                        <a:ea typeface="宋体" panose="02010600030101010101" pitchFamily="2" charset="-122"/>
                        <a:cs typeface="宋体" panose="02010600030101010101" pitchFamily="2" charset="-122"/>
                      </a:endParaRPr>
                    </a:p>
                    <a:p>
                      <a:pPr marL="635000" algn="l" rtl="0" eaLnBrk="0">
                        <a:lnSpc>
                          <a:spcPct val="86000"/>
                        </a:lnSpc>
                        <a:spcBef>
                          <a:spcPts val="360"/>
                        </a:spcBef>
                      </a:pPr>
                      <a:r>
                        <a:rPr sz="38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中间高度</a:t>
                      </a:r>
                      <a:endParaRPr sz="3800" dirty="0">
                        <a:latin typeface="宋体" panose="02010600030101010101" pitchFamily="2" charset="-122"/>
                        <a:ea typeface="宋体" panose="02010600030101010101" pitchFamily="2" charset="-122"/>
                        <a:cs typeface="宋体" panose="02010600030101010101" pitchFamily="2" charset="-122"/>
                      </a:endParaRPr>
                    </a:p>
                    <a:p>
                      <a:pPr marL="526415" algn="l" rtl="0" eaLnBrk="0">
                        <a:lnSpc>
                          <a:spcPct val="91000"/>
                        </a:lnSpc>
                        <a:spcBef>
                          <a:spcPts val="10"/>
                        </a:spcBef>
                      </a:pPr>
                      <a:r>
                        <a:rPr sz="38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可根据客户</a:t>
                      </a:r>
                      <a:endParaRPr sz="3800" dirty="0">
                        <a:latin typeface="宋体" panose="02010600030101010101" pitchFamily="2" charset="-122"/>
                        <a:ea typeface="宋体" panose="02010600030101010101" pitchFamily="2" charset="-122"/>
                        <a:cs typeface="宋体" panose="02010600030101010101" pitchFamily="2" charset="-122"/>
                      </a:endParaRPr>
                    </a:p>
                    <a:p>
                      <a:pPr marL="768985" algn="l" rtl="0" eaLnBrk="0">
                        <a:lnSpc>
                          <a:spcPct val="95000"/>
                        </a:lnSpc>
                        <a:spcBef>
                          <a:spcPts val="25"/>
                        </a:spcBef>
                      </a:pPr>
                      <a:r>
                        <a:rPr sz="38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要求订制</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4">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97472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9605">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974725" algn="l" rtl="0" eaLnBrk="0">
                        <a:lnSpc>
                          <a:spcPct val="85000"/>
                        </a:lnSpc>
                        <a:spcBef>
                          <a:spcPts val="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1000760" algn="l" rtl="0" eaLnBrk="0">
                        <a:lnSpc>
                          <a:spcPct val="85000"/>
                        </a:lnSpc>
                        <a:spcBef>
                          <a:spcPts val="0"/>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882015" algn="l" rtl="0" eaLnBrk="0">
                        <a:lnSpc>
                          <a:spcPct val="85000"/>
                        </a:lnSpc>
                        <a:spcBef>
                          <a:spcPts val="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270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484505" algn="l" rtl="0" eaLnBrk="0">
                        <a:lnSpc>
                          <a:spcPct val="85000"/>
                        </a:lnSpc>
                        <a:spcBef>
                          <a:spcPts val="0"/>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55980" algn="l" rtl="0" eaLnBrk="0">
                        <a:lnSpc>
                          <a:spcPct val="82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100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270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55980" algn="l" rtl="0" eaLnBrk="0">
                        <a:lnSpc>
                          <a:spcPct val="85000"/>
                        </a:lnSpc>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000760" algn="l" rtl="0" eaLnBrk="0">
                        <a:lnSpc>
                          <a:spcPct val="85000"/>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82015" algn="l" rtl="0" eaLnBrk="0">
                        <a:lnSpc>
                          <a:spcPct val="85000"/>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84505" algn="l" rtl="0" eaLnBrk="0">
                        <a:lnSpc>
                          <a:spcPct val="85000"/>
                        </a:lnSpc>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4">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55980" algn="l" rtl="0" eaLnBrk="0">
                        <a:lnSpc>
                          <a:spcPct val="82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130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732155" algn="l" rtl="0" eaLnBrk="0">
                        <a:lnSpc>
                          <a:spcPct val="72000"/>
                        </a:lnSpc>
                        <a:spcBef>
                          <a:spcPts val="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150</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124585" algn="l" rtl="0" eaLnBrk="0">
                        <a:lnSpc>
                          <a:spcPct val="85000"/>
                        </a:lnSpc>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124585" algn="l" rtl="0" eaLnBrk="0">
                        <a:lnSpc>
                          <a:spcPct val="85000"/>
                        </a:lnSpc>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84505" algn="l" rtl="0" eaLnBrk="0">
                        <a:lnSpc>
                          <a:spcPct val="85000"/>
                        </a:lnSpc>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165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855980" algn="l" rtl="0" eaLnBrk="0">
                        <a:lnSpc>
                          <a:spcPct val="83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1124585" algn="l" rtl="0" eaLnBrk="0">
                        <a:lnSpc>
                          <a:spcPct val="83000"/>
                        </a:lnSpc>
                        <a:spcBef>
                          <a:spcPts val="5"/>
                        </a:spcBef>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1124585" algn="l" rtl="0" eaLnBrk="0">
                        <a:lnSpc>
                          <a:spcPct val="83000"/>
                        </a:lnSpc>
                        <a:spcBef>
                          <a:spcPts val="5"/>
                        </a:spcBef>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484505" algn="l" rtl="0" eaLnBrk="0">
                        <a:lnSpc>
                          <a:spcPct val="83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graphicFrame>
        <p:nvGraphicFramePr>
          <p:cNvPr id="11" name="table 176"/>
          <p:cNvGraphicFramePr>
            <a:graphicFrameLocks noGrp="1"/>
          </p:cNvGraphicFramePr>
          <p:nvPr/>
        </p:nvGraphicFramePr>
        <p:xfrm>
          <a:off x="27885711" y="17353971"/>
          <a:ext cx="21259165" cy="6254115"/>
        </p:xfrm>
        <a:graphic>
          <a:graphicData uri="http://schemas.openxmlformats.org/drawingml/2006/table">
            <a:tbl>
              <a:tblPr/>
              <a:tblGrid>
                <a:gridCol w="2489835"/>
                <a:gridCol w="2497454"/>
                <a:gridCol w="2440304"/>
                <a:gridCol w="2492375"/>
                <a:gridCol w="2492375"/>
                <a:gridCol w="1454785"/>
                <a:gridCol w="3482975"/>
                <a:gridCol w="3909059"/>
              </a:tblGrid>
              <a:tr h="647700">
                <a:tc gridSpan="8">
                  <a:txBody>
                    <a:bodyPr/>
                    <a:lstStyle/>
                    <a:p>
                      <a:pPr algn="l" rtl="0" eaLnBrk="0">
                        <a:lnSpc>
                          <a:spcPct val="103000"/>
                        </a:lnSpc>
                      </a:pPr>
                      <a:endParaRPr sz="900" dirty="0">
                        <a:latin typeface="Arial" panose="020B0604020202020204"/>
                        <a:ea typeface="Arial" panose="020B0604020202020204"/>
                        <a:cs typeface="Arial" panose="020B0604020202020204"/>
                      </a:endParaRPr>
                    </a:p>
                    <a:p>
                      <a:pPr marL="9961880" algn="l" rtl="0" eaLnBrk="0">
                        <a:lnSpc>
                          <a:spcPct val="95000"/>
                        </a:lnSpc>
                        <a:spcBef>
                          <a:spcPts val="0"/>
                        </a:spcBef>
                      </a:pPr>
                      <a:r>
                        <a:rPr sz="3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规格参数</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593090">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60450"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62990" algn="l" rtl="0" eaLnBrk="0">
                        <a:lnSpc>
                          <a:spcPct val="79000"/>
                        </a:lnSpc>
                        <a:spcBef>
                          <a:spcPts val="0"/>
                        </a:spcBef>
                      </a:pPr>
                      <a:r>
                        <a:rPr sz="3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31875" algn="l" rtl="0" eaLnBrk="0">
                        <a:lnSpc>
                          <a:spcPct val="79000"/>
                        </a:lnSpc>
                        <a:spcBef>
                          <a:spcPts val="0"/>
                        </a:spcBef>
                      </a:pPr>
                      <a:r>
                        <a:rPr sz="3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6000"/>
                        </a:lnSpc>
                      </a:pPr>
                      <a:endParaRPr sz="1000" dirty="0">
                        <a:latin typeface="Arial" panose="020B0604020202020204"/>
                        <a:ea typeface="Arial" panose="020B0604020202020204"/>
                        <a:cs typeface="Arial" panose="020B0604020202020204"/>
                      </a:endParaRPr>
                    </a:p>
                    <a:p>
                      <a:pPr marL="1068070" algn="l" rtl="0" eaLnBrk="0">
                        <a:lnSpc>
                          <a:spcPct val="79000"/>
                        </a:lnSpc>
                      </a:pPr>
                      <a:r>
                        <a:rPr sz="28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H2</a:t>
                      </a:r>
                      <a:endParaRPr sz="2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57910"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A2</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541655"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A4</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pPr>
                      <a:endParaRPr sz="400" dirty="0">
                        <a:latin typeface="Arial" panose="020B0604020202020204"/>
                        <a:ea typeface="Arial" panose="020B0604020202020204"/>
                        <a:cs typeface="Arial" panose="020B0604020202020204"/>
                      </a:endParaRPr>
                    </a:p>
                    <a:p>
                      <a:pPr marL="1254125" algn="l" rtl="0" eaLnBrk="0">
                        <a:lnSpc>
                          <a:spcPct val="89000"/>
                        </a:lnSpc>
                      </a:pPr>
                      <a:r>
                        <a:rPr sz="38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其他</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pPr>
                      <a:endParaRPr sz="500" dirty="0">
                        <a:latin typeface="Arial" panose="020B0604020202020204"/>
                        <a:ea typeface="Arial" panose="020B0604020202020204"/>
                        <a:cs typeface="Arial" panose="020B0604020202020204"/>
                      </a:endParaRPr>
                    </a:p>
                    <a:p>
                      <a:pPr marL="1445260" algn="l" rtl="0" eaLnBrk="0">
                        <a:lnSpc>
                          <a:spcPct val="88000"/>
                        </a:lnSpc>
                        <a:spcBef>
                          <a:spcPts val="0"/>
                        </a:spcBef>
                      </a:pPr>
                      <a:r>
                        <a:rPr sz="38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图示</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rowSpan="8">
                  <a:txBody>
                    <a:bodyPr/>
                    <a:lstStyle/>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879475" algn="l" rtl="0" eaLnBrk="0">
                        <a:lnSpc>
                          <a:spcPts val="4755"/>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320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ct val="97000"/>
                        </a:lnSpc>
                        <a:spcBef>
                          <a:spcPts val="41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330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340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ts val="4755"/>
                        </a:lnSpc>
                        <a:spcBef>
                          <a:spcPts val="7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8">
                  <a:txBody>
                    <a:bodyPr/>
                    <a:lstStyle/>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88201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320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ct val="97000"/>
                        </a:lnSpc>
                        <a:spcBef>
                          <a:spcPts val="33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330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340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ts val="4755"/>
                        </a:lnSpc>
                        <a:spcBef>
                          <a:spcPts val="4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897890" algn="l" rtl="0" eaLnBrk="0">
                        <a:lnSpc>
                          <a:spcPct val="72000"/>
                        </a:lnSpc>
                        <a:spcBef>
                          <a:spcPts val="0"/>
                        </a:spcBef>
                      </a:pPr>
                      <a:r>
                        <a:rPr sz="50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75</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pPr>
                      <a:endParaRPr sz="9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1007745" algn="l" rtl="0" eaLnBrk="0">
                        <a:lnSpc>
                          <a:spcPct val="86000"/>
                        </a:lnSpc>
                      </a:pPr>
                      <a:r>
                        <a:rPr sz="3800" b="1"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767715" algn="l" rtl="0" eaLnBrk="0">
                        <a:lnSpc>
                          <a:spcPct val="72000"/>
                        </a:lnSpc>
                        <a:spcBef>
                          <a:spcPts val="0"/>
                        </a:spcBef>
                      </a:pPr>
                      <a:r>
                        <a:rPr sz="50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240</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91490" algn="l" rtl="0" eaLnBrk="0">
                        <a:lnSpc>
                          <a:spcPct val="85000"/>
                        </a:lnSpc>
                      </a:pPr>
                      <a:r>
                        <a:rPr sz="3800" b="1"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8">
                  <a:txBody>
                    <a:bodyPr/>
                    <a:lstStyle/>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768985" algn="l" rtl="0" eaLnBrk="0">
                        <a:lnSpc>
                          <a:spcPct val="96000"/>
                        </a:lnSpc>
                      </a:pPr>
                      <a:r>
                        <a:rPr sz="38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缸口深度</a:t>
                      </a:r>
                      <a:endParaRPr sz="3800" dirty="0">
                        <a:latin typeface="宋体" panose="02010600030101010101" pitchFamily="2" charset="-122"/>
                        <a:ea typeface="宋体" panose="02010600030101010101" pitchFamily="2" charset="-122"/>
                        <a:cs typeface="宋体" panose="02010600030101010101" pitchFamily="2" charset="-122"/>
                      </a:endParaRPr>
                    </a:p>
                    <a:p>
                      <a:pPr marL="635000" algn="l" rtl="0" eaLnBrk="0">
                        <a:lnSpc>
                          <a:spcPct val="86000"/>
                        </a:lnSpc>
                        <a:spcBef>
                          <a:spcPts val="360"/>
                        </a:spcBef>
                      </a:pPr>
                      <a:r>
                        <a:rPr sz="38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中间高度</a:t>
                      </a:r>
                      <a:endParaRPr sz="3800" dirty="0">
                        <a:latin typeface="宋体" panose="02010600030101010101" pitchFamily="2" charset="-122"/>
                        <a:ea typeface="宋体" panose="02010600030101010101" pitchFamily="2" charset="-122"/>
                        <a:cs typeface="宋体" panose="02010600030101010101" pitchFamily="2" charset="-122"/>
                      </a:endParaRPr>
                    </a:p>
                    <a:p>
                      <a:pPr marL="526415" algn="l" rtl="0" eaLnBrk="0">
                        <a:lnSpc>
                          <a:spcPct val="91000"/>
                        </a:lnSpc>
                        <a:spcBef>
                          <a:spcPts val="10"/>
                        </a:spcBef>
                      </a:pPr>
                      <a:r>
                        <a:rPr sz="38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可根据客户</a:t>
                      </a:r>
                      <a:endParaRPr sz="3800" dirty="0">
                        <a:latin typeface="宋体" panose="02010600030101010101" pitchFamily="2" charset="-122"/>
                        <a:ea typeface="宋体" panose="02010600030101010101" pitchFamily="2" charset="-122"/>
                        <a:cs typeface="宋体" panose="02010600030101010101" pitchFamily="2" charset="-122"/>
                      </a:endParaRPr>
                    </a:p>
                    <a:p>
                      <a:pPr marL="768985" algn="l" rtl="0" eaLnBrk="0">
                        <a:lnSpc>
                          <a:spcPct val="95000"/>
                        </a:lnSpc>
                        <a:spcBef>
                          <a:spcPts val="25"/>
                        </a:spcBef>
                      </a:pPr>
                      <a:r>
                        <a:rPr sz="38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要求订制</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4">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97472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9605">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974725" algn="l" rtl="0" eaLnBrk="0">
                        <a:lnSpc>
                          <a:spcPct val="85000"/>
                        </a:lnSpc>
                        <a:spcBef>
                          <a:spcPts val="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1000760" algn="l" rtl="0" eaLnBrk="0">
                        <a:lnSpc>
                          <a:spcPct val="85000"/>
                        </a:lnSpc>
                        <a:spcBef>
                          <a:spcPts val="0"/>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882015" algn="l" rtl="0" eaLnBrk="0">
                        <a:lnSpc>
                          <a:spcPct val="85000"/>
                        </a:lnSpc>
                        <a:spcBef>
                          <a:spcPts val="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270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484505" algn="l" rtl="0" eaLnBrk="0">
                        <a:lnSpc>
                          <a:spcPct val="85000"/>
                        </a:lnSpc>
                        <a:spcBef>
                          <a:spcPts val="0"/>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55980" algn="l" rtl="0" eaLnBrk="0">
                        <a:lnSpc>
                          <a:spcPct val="82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100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270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55980" algn="l" rtl="0" eaLnBrk="0">
                        <a:lnSpc>
                          <a:spcPct val="85000"/>
                        </a:lnSpc>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000760" algn="l" rtl="0" eaLnBrk="0">
                        <a:lnSpc>
                          <a:spcPct val="85000"/>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82015" algn="l" rtl="0" eaLnBrk="0">
                        <a:lnSpc>
                          <a:spcPct val="85000"/>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84505" algn="l" rtl="0" eaLnBrk="0">
                        <a:lnSpc>
                          <a:spcPct val="85000"/>
                        </a:lnSpc>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4">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55980" algn="l" rtl="0" eaLnBrk="0">
                        <a:lnSpc>
                          <a:spcPct val="82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130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732155" algn="l" rtl="0" eaLnBrk="0">
                        <a:lnSpc>
                          <a:spcPct val="72000"/>
                        </a:lnSpc>
                        <a:spcBef>
                          <a:spcPts val="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150</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124585" algn="l" rtl="0" eaLnBrk="0">
                        <a:lnSpc>
                          <a:spcPct val="85000"/>
                        </a:lnSpc>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124585" algn="l" rtl="0" eaLnBrk="0">
                        <a:lnSpc>
                          <a:spcPct val="85000"/>
                        </a:lnSpc>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84505" algn="l" rtl="0" eaLnBrk="0">
                        <a:lnSpc>
                          <a:spcPct val="85000"/>
                        </a:lnSpc>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165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855980" algn="l" rtl="0" eaLnBrk="0">
                        <a:lnSpc>
                          <a:spcPct val="83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1124585" algn="l" rtl="0" eaLnBrk="0">
                        <a:lnSpc>
                          <a:spcPct val="83000"/>
                        </a:lnSpc>
                        <a:spcBef>
                          <a:spcPts val="5"/>
                        </a:spcBef>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1124585" algn="l" rtl="0" eaLnBrk="0">
                        <a:lnSpc>
                          <a:spcPct val="83000"/>
                        </a:lnSpc>
                        <a:spcBef>
                          <a:spcPts val="5"/>
                        </a:spcBef>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484505" algn="l" rtl="0" eaLnBrk="0">
                        <a:lnSpc>
                          <a:spcPct val="83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graphicFrame>
        <p:nvGraphicFramePr>
          <p:cNvPr id="12" name="table 176"/>
          <p:cNvGraphicFramePr>
            <a:graphicFrameLocks noGrp="1"/>
          </p:cNvGraphicFramePr>
          <p:nvPr/>
        </p:nvGraphicFramePr>
        <p:xfrm>
          <a:off x="28012711" y="17480971"/>
          <a:ext cx="21259165" cy="6254115"/>
        </p:xfrm>
        <a:graphic>
          <a:graphicData uri="http://schemas.openxmlformats.org/drawingml/2006/table">
            <a:tbl>
              <a:tblPr/>
              <a:tblGrid>
                <a:gridCol w="2489835"/>
                <a:gridCol w="2497454"/>
                <a:gridCol w="2440304"/>
                <a:gridCol w="2492375"/>
                <a:gridCol w="2492375"/>
                <a:gridCol w="1454785"/>
                <a:gridCol w="3482975"/>
                <a:gridCol w="3909059"/>
              </a:tblGrid>
              <a:tr h="647700">
                <a:tc gridSpan="8">
                  <a:txBody>
                    <a:bodyPr/>
                    <a:lstStyle/>
                    <a:p>
                      <a:pPr algn="l" rtl="0" eaLnBrk="0">
                        <a:lnSpc>
                          <a:spcPct val="103000"/>
                        </a:lnSpc>
                      </a:pPr>
                      <a:endParaRPr sz="900" dirty="0">
                        <a:latin typeface="Arial" panose="020B0604020202020204"/>
                        <a:ea typeface="Arial" panose="020B0604020202020204"/>
                        <a:cs typeface="Arial" panose="020B0604020202020204"/>
                      </a:endParaRPr>
                    </a:p>
                    <a:p>
                      <a:pPr marL="9961880" algn="l" rtl="0" eaLnBrk="0">
                        <a:lnSpc>
                          <a:spcPct val="95000"/>
                        </a:lnSpc>
                        <a:spcBef>
                          <a:spcPts val="0"/>
                        </a:spcBef>
                      </a:pPr>
                      <a:r>
                        <a:rPr sz="3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规格参数</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593090">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60450"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62990" algn="l" rtl="0" eaLnBrk="0">
                        <a:lnSpc>
                          <a:spcPct val="79000"/>
                        </a:lnSpc>
                        <a:spcBef>
                          <a:spcPts val="0"/>
                        </a:spcBef>
                      </a:pPr>
                      <a:r>
                        <a:rPr sz="3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31875" algn="l" rtl="0" eaLnBrk="0">
                        <a:lnSpc>
                          <a:spcPct val="79000"/>
                        </a:lnSpc>
                        <a:spcBef>
                          <a:spcPts val="0"/>
                        </a:spcBef>
                      </a:pPr>
                      <a:r>
                        <a:rPr sz="3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H1</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6000"/>
                        </a:lnSpc>
                      </a:pPr>
                      <a:endParaRPr sz="1000" dirty="0">
                        <a:latin typeface="Arial" panose="020B0604020202020204"/>
                        <a:ea typeface="Arial" panose="020B0604020202020204"/>
                        <a:cs typeface="Arial" panose="020B0604020202020204"/>
                      </a:endParaRPr>
                    </a:p>
                    <a:p>
                      <a:pPr marL="1068070" algn="l" rtl="0" eaLnBrk="0">
                        <a:lnSpc>
                          <a:spcPct val="79000"/>
                        </a:lnSpc>
                      </a:pPr>
                      <a:r>
                        <a:rPr sz="28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H2</a:t>
                      </a:r>
                      <a:endParaRPr sz="2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1057910"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A2</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1000"/>
                        </a:lnSpc>
                      </a:pPr>
                      <a:endParaRPr sz="1000" dirty="0">
                        <a:latin typeface="Arial" panose="020B0604020202020204"/>
                        <a:ea typeface="Arial" panose="020B0604020202020204"/>
                        <a:cs typeface="Arial" panose="020B0604020202020204"/>
                      </a:endParaRPr>
                    </a:p>
                    <a:p>
                      <a:pPr marL="541655" algn="l" rtl="0" eaLnBrk="0">
                        <a:lnSpc>
                          <a:spcPct val="79000"/>
                        </a:lnSpc>
                        <a:spcBef>
                          <a:spcPts val="0"/>
                        </a:spcBef>
                      </a:pPr>
                      <a:r>
                        <a:rPr sz="3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A4</a:t>
                      </a:r>
                      <a:endParaRPr sz="3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pPr>
                      <a:endParaRPr sz="400" dirty="0">
                        <a:latin typeface="Arial" panose="020B0604020202020204"/>
                        <a:ea typeface="Arial" panose="020B0604020202020204"/>
                        <a:cs typeface="Arial" panose="020B0604020202020204"/>
                      </a:endParaRPr>
                    </a:p>
                    <a:p>
                      <a:pPr marL="1254125" algn="l" rtl="0" eaLnBrk="0">
                        <a:lnSpc>
                          <a:spcPct val="89000"/>
                        </a:lnSpc>
                      </a:pPr>
                      <a:r>
                        <a:rPr sz="38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其他</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pPr>
                      <a:endParaRPr sz="500" dirty="0">
                        <a:latin typeface="Arial" panose="020B0604020202020204"/>
                        <a:ea typeface="Arial" panose="020B0604020202020204"/>
                        <a:cs typeface="Arial" panose="020B0604020202020204"/>
                      </a:endParaRPr>
                    </a:p>
                    <a:p>
                      <a:pPr marL="1445260" algn="l" rtl="0" eaLnBrk="0">
                        <a:lnSpc>
                          <a:spcPct val="88000"/>
                        </a:lnSpc>
                        <a:spcBef>
                          <a:spcPts val="0"/>
                        </a:spcBef>
                      </a:pPr>
                      <a:r>
                        <a:rPr sz="38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图示</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rowSpan="8">
                  <a:txBody>
                    <a:bodyPr/>
                    <a:lstStyle/>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879475" algn="l" rtl="0" eaLnBrk="0">
                        <a:lnSpc>
                          <a:spcPts val="4755"/>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320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ct val="97000"/>
                        </a:lnSpc>
                        <a:spcBef>
                          <a:spcPts val="41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330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340</a:t>
                      </a:r>
                      <a:endParaRPr sz="3800" dirty="0">
                        <a:latin typeface="宋体" panose="02010600030101010101" pitchFamily="2" charset="-122"/>
                        <a:ea typeface="宋体" panose="02010600030101010101" pitchFamily="2" charset="-122"/>
                        <a:cs typeface="宋体" panose="02010600030101010101" pitchFamily="2" charset="-122"/>
                      </a:endParaRPr>
                    </a:p>
                    <a:p>
                      <a:pPr marL="879475" algn="l" rtl="0" eaLnBrk="0">
                        <a:lnSpc>
                          <a:spcPts val="4755"/>
                        </a:lnSpc>
                        <a:spcBef>
                          <a:spcPts val="7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8">
                  <a:txBody>
                    <a:bodyPr/>
                    <a:lstStyle/>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88201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320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ct val="97000"/>
                        </a:lnSpc>
                        <a:spcBef>
                          <a:spcPts val="33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330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ts val="4755"/>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340</a:t>
                      </a:r>
                      <a:endParaRPr sz="3800" dirty="0">
                        <a:latin typeface="宋体" panose="02010600030101010101" pitchFamily="2" charset="-122"/>
                        <a:ea typeface="宋体" panose="02010600030101010101" pitchFamily="2" charset="-122"/>
                        <a:cs typeface="宋体" panose="02010600030101010101" pitchFamily="2" charset="-122"/>
                      </a:endParaRPr>
                    </a:p>
                    <a:p>
                      <a:pPr marL="882015" algn="l" rtl="0" eaLnBrk="0">
                        <a:lnSpc>
                          <a:spcPts val="4755"/>
                        </a:lnSpc>
                        <a:spcBef>
                          <a:spcPts val="4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897890" algn="l" rtl="0" eaLnBrk="0">
                        <a:lnSpc>
                          <a:spcPct val="72000"/>
                        </a:lnSpc>
                        <a:spcBef>
                          <a:spcPts val="0"/>
                        </a:spcBef>
                      </a:pPr>
                      <a:r>
                        <a:rPr sz="50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75</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pPr>
                      <a:endParaRPr sz="9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1007745" algn="l" rtl="0" eaLnBrk="0">
                        <a:lnSpc>
                          <a:spcPct val="86000"/>
                        </a:lnSpc>
                      </a:pPr>
                      <a:r>
                        <a:rPr sz="3800" b="1"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767715" algn="l" rtl="0" eaLnBrk="0">
                        <a:lnSpc>
                          <a:spcPct val="72000"/>
                        </a:lnSpc>
                        <a:spcBef>
                          <a:spcPts val="0"/>
                        </a:spcBef>
                      </a:pPr>
                      <a:r>
                        <a:rPr sz="50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240</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91490" algn="l" rtl="0" eaLnBrk="0">
                        <a:lnSpc>
                          <a:spcPct val="85000"/>
                        </a:lnSpc>
                      </a:pPr>
                      <a:r>
                        <a:rPr sz="3800" b="1"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8">
                  <a:txBody>
                    <a:bodyPr/>
                    <a:lstStyle/>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768985" algn="l" rtl="0" eaLnBrk="0">
                        <a:lnSpc>
                          <a:spcPct val="96000"/>
                        </a:lnSpc>
                      </a:pPr>
                      <a:r>
                        <a:rPr sz="38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缸口深度</a:t>
                      </a:r>
                      <a:endParaRPr sz="3800" dirty="0">
                        <a:latin typeface="宋体" panose="02010600030101010101" pitchFamily="2" charset="-122"/>
                        <a:ea typeface="宋体" panose="02010600030101010101" pitchFamily="2" charset="-122"/>
                        <a:cs typeface="宋体" panose="02010600030101010101" pitchFamily="2" charset="-122"/>
                      </a:endParaRPr>
                    </a:p>
                    <a:p>
                      <a:pPr marL="635000" algn="l" rtl="0" eaLnBrk="0">
                        <a:lnSpc>
                          <a:spcPct val="86000"/>
                        </a:lnSpc>
                        <a:spcBef>
                          <a:spcPts val="360"/>
                        </a:spcBef>
                      </a:pPr>
                      <a:r>
                        <a:rPr sz="38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中间高度</a:t>
                      </a:r>
                      <a:endParaRPr sz="3800" dirty="0">
                        <a:latin typeface="宋体" panose="02010600030101010101" pitchFamily="2" charset="-122"/>
                        <a:ea typeface="宋体" panose="02010600030101010101" pitchFamily="2" charset="-122"/>
                        <a:cs typeface="宋体" panose="02010600030101010101" pitchFamily="2" charset="-122"/>
                      </a:endParaRPr>
                    </a:p>
                    <a:p>
                      <a:pPr marL="526415" algn="l" rtl="0" eaLnBrk="0">
                        <a:lnSpc>
                          <a:spcPct val="91000"/>
                        </a:lnSpc>
                        <a:spcBef>
                          <a:spcPts val="10"/>
                        </a:spcBef>
                      </a:pPr>
                      <a:r>
                        <a:rPr sz="38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可根据客户</a:t>
                      </a:r>
                      <a:endParaRPr sz="3800" dirty="0">
                        <a:latin typeface="宋体" panose="02010600030101010101" pitchFamily="2" charset="-122"/>
                        <a:ea typeface="宋体" panose="02010600030101010101" pitchFamily="2" charset="-122"/>
                        <a:cs typeface="宋体" panose="02010600030101010101" pitchFamily="2" charset="-122"/>
                      </a:endParaRPr>
                    </a:p>
                    <a:p>
                      <a:pPr marL="768985" algn="l" rtl="0" eaLnBrk="0">
                        <a:lnSpc>
                          <a:spcPct val="95000"/>
                        </a:lnSpc>
                        <a:spcBef>
                          <a:spcPts val="25"/>
                        </a:spcBef>
                      </a:pPr>
                      <a:r>
                        <a:rPr sz="38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要求订制</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4">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97472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9605">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974725" algn="l" rtl="0" eaLnBrk="0">
                        <a:lnSpc>
                          <a:spcPct val="85000"/>
                        </a:lnSpc>
                        <a:spcBef>
                          <a:spcPts val="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1000760" algn="l" rtl="0" eaLnBrk="0">
                        <a:lnSpc>
                          <a:spcPct val="85000"/>
                        </a:lnSpc>
                        <a:spcBef>
                          <a:spcPts val="0"/>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882015" algn="l" rtl="0" eaLnBrk="0">
                        <a:lnSpc>
                          <a:spcPct val="85000"/>
                        </a:lnSpc>
                        <a:spcBef>
                          <a:spcPts val="0"/>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270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pPr>
                      <a:endParaRPr sz="900" dirty="0">
                        <a:latin typeface="Arial" panose="020B0604020202020204"/>
                        <a:ea typeface="Arial" panose="020B0604020202020204"/>
                        <a:cs typeface="Arial" panose="020B0604020202020204"/>
                      </a:endParaRPr>
                    </a:p>
                    <a:p>
                      <a:pPr marL="484505" algn="l" rtl="0" eaLnBrk="0">
                        <a:lnSpc>
                          <a:spcPct val="85000"/>
                        </a:lnSpc>
                        <a:spcBef>
                          <a:spcPts val="0"/>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55980" algn="l" rtl="0" eaLnBrk="0">
                        <a:lnSpc>
                          <a:spcPct val="82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100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270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55980" algn="l" rtl="0" eaLnBrk="0">
                        <a:lnSpc>
                          <a:spcPct val="85000"/>
                        </a:lnSpc>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000760" algn="l" rtl="0" eaLnBrk="0">
                        <a:lnSpc>
                          <a:spcPct val="85000"/>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82015" algn="l" rtl="0" eaLnBrk="0">
                        <a:lnSpc>
                          <a:spcPct val="85000"/>
                        </a:lnSpc>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84505" algn="l" rtl="0" eaLnBrk="0">
                        <a:lnSpc>
                          <a:spcPct val="85000"/>
                        </a:lnSpc>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4">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55980" algn="l" rtl="0" eaLnBrk="0">
                        <a:lnSpc>
                          <a:spcPct val="82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130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1000760"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882015" algn="l" rtl="0" eaLnBrk="0">
                        <a:lnSpc>
                          <a:spcPct val="82000"/>
                        </a:lnSpc>
                        <a:spcBef>
                          <a:spcPts val="5"/>
                        </a:spcBef>
                      </a:pPr>
                      <a:r>
                        <a:rPr sz="38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260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pPr>
                      <a:endParaRPr sz="800" dirty="0">
                        <a:latin typeface="Arial" panose="020B0604020202020204"/>
                        <a:ea typeface="Arial" panose="020B0604020202020204"/>
                        <a:cs typeface="Arial" panose="020B0604020202020204"/>
                      </a:endParaRPr>
                    </a:p>
                    <a:p>
                      <a:pPr marL="484505" algn="l" rtl="0" eaLnBrk="0">
                        <a:lnSpc>
                          <a:spcPct val="82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45159">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pPr>
                      <a:endParaRPr sz="500" dirty="0">
                        <a:latin typeface="Arial" panose="020B0604020202020204"/>
                        <a:ea typeface="Arial" panose="020B0604020202020204"/>
                        <a:cs typeface="Arial" panose="020B0604020202020204"/>
                      </a:endParaRPr>
                    </a:p>
                    <a:p>
                      <a:pPr marL="732155" algn="l" rtl="0" eaLnBrk="0">
                        <a:lnSpc>
                          <a:spcPct val="72000"/>
                        </a:lnSpc>
                        <a:spcBef>
                          <a:spcPts val="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150</a:t>
                      </a:r>
                      <a:endParaRPr sz="50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124585" algn="l" rtl="0" eaLnBrk="0">
                        <a:lnSpc>
                          <a:spcPct val="85000"/>
                        </a:lnSpc>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124585" algn="l" rtl="0" eaLnBrk="0">
                        <a:lnSpc>
                          <a:spcPct val="85000"/>
                        </a:lnSpc>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84505" algn="l" rtl="0" eaLnBrk="0">
                        <a:lnSpc>
                          <a:spcPct val="85000"/>
                        </a:lnSpc>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16584">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855980" algn="l" rtl="0" eaLnBrk="0">
                        <a:lnSpc>
                          <a:spcPct val="83000"/>
                        </a:lnSpc>
                        <a:spcBef>
                          <a:spcPts val="5"/>
                        </a:spcBef>
                      </a:pPr>
                      <a:r>
                        <a:rPr sz="38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1124585" algn="l" rtl="0" eaLnBrk="0">
                        <a:lnSpc>
                          <a:spcPct val="83000"/>
                        </a:lnSpc>
                        <a:spcBef>
                          <a:spcPts val="5"/>
                        </a:spcBef>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1124585" algn="l" rtl="0" eaLnBrk="0">
                        <a:lnSpc>
                          <a:spcPct val="83000"/>
                        </a:lnSpc>
                        <a:spcBef>
                          <a:spcPts val="5"/>
                        </a:spcBef>
                      </a:pPr>
                      <a:r>
                        <a:rPr sz="38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marL="484505" algn="l" rtl="0" eaLnBrk="0">
                        <a:lnSpc>
                          <a:spcPct val="83000"/>
                        </a:lnSpc>
                        <a:spcBef>
                          <a:spcPts val="5"/>
                        </a:spcBef>
                      </a:pPr>
                      <a:r>
                        <a:rPr sz="38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4" name="图片 13"/>
          <p:cNvPicPr>
            <a:picLocks noChangeAspect="1"/>
          </p:cNvPicPr>
          <p:nvPr/>
        </p:nvPicPr>
        <p:blipFill>
          <a:blip r:embed="rId3"/>
          <a:stretch>
            <a:fillRect/>
          </a:stretch>
        </p:blipFill>
        <p:spPr>
          <a:xfrm>
            <a:off x="5638800" y="3343275"/>
            <a:ext cx="6552565" cy="35140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371475" y="186690"/>
            <a:ext cx="6096000" cy="445135"/>
          </a:xfrm>
          <a:prstGeom prst="rect">
            <a:avLst/>
          </a:prstGeom>
          <a:noFill/>
        </p:spPr>
        <p:txBody>
          <a:bodyPr wrap="square" rtlCol="0" anchor="t">
            <a:spAutoFit/>
          </a:bodyPr>
          <a:p>
            <a:r>
              <a:rPr sz="2300" kern="0" spc="-80" dirty="0">
                <a:solidFill>
                  <a:srgbClr val="C04030">
                    <a:alpha val="100000"/>
                  </a:srgbClr>
                </a:solidFill>
                <a:latin typeface="Dotum"/>
                <a:ea typeface="Dotum"/>
                <a:cs typeface="Dotum"/>
                <a:sym typeface="+mn-ea"/>
              </a:rPr>
              <a:t>▶</a:t>
            </a:r>
            <a:r>
              <a:rPr sz="2300" kern="0" spc="-200" dirty="0">
                <a:solidFill>
                  <a:srgbClr val="C04030">
                    <a:alpha val="100000"/>
                  </a:srgbClr>
                </a:solidFill>
                <a:latin typeface="Dotum"/>
                <a:ea typeface="Dotum"/>
                <a:cs typeface="Dotum"/>
                <a:sym typeface="+mn-ea"/>
              </a:rPr>
              <a:t> </a:t>
            </a:r>
            <a:r>
              <a:rPr lang="en-US" altLang="zh-CN" sz="2300" b="1" kern="0" spc="-80" dirty="0">
                <a:solidFill>
                  <a:srgbClr val="C04030">
                    <a:alpha val="100000"/>
                  </a:srgbClr>
                </a:solidFill>
                <a:latin typeface="Arial" panose="020B0604020202020204"/>
                <a:ea typeface="Arial" panose="020B0604020202020204"/>
                <a:cs typeface="Arial" panose="020B0604020202020204"/>
                <a:sym typeface="+mn-ea"/>
              </a:rPr>
              <a:t>Corundum  Sagger</a:t>
            </a:r>
            <a:endParaRPr lang="en-US" altLang="en-US" sz="2300" b="1" kern="0" spc="-80" dirty="0">
              <a:solidFill>
                <a:srgbClr val="C04030">
                  <a:alpha val="100000"/>
                </a:srgbClr>
              </a:solidFill>
              <a:latin typeface="Arial" panose="020B0604020202020204"/>
              <a:ea typeface="Arial" panose="020B0604020202020204"/>
              <a:cs typeface="Arial" panose="020B0604020202020204"/>
              <a:sym typeface="+mn-ea"/>
            </a:endParaRPr>
          </a:p>
        </p:txBody>
      </p:sp>
      <p:pic>
        <p:nvPicPr>
          <p:cNvPr id="6" name="图片 5" descr="7ee2dcca-9a26-40be-9540-d722a49c9e71"/>
          <p:cNvPicPr>
            <a:picLocks noChangeAspect="1"/>
          </p:cNvPicPr>
          <p:nvPr/>
        </p:nvPicPr>
        <p:blipFill>
          <a:blip r:embed="rId1"/>
          <a:stretch>
            <a:fillRect/>
          </a:stretch>
        </p:blipFill>
        <p:spPr>
          <a:xfrm>
            <a:off x="371475" y="631825"/>
            <a:ext cx="3505200" cy="2495550"/>
          </a:xfrm>
          <a:prstGeom prst="rect">
            <a:avLst/>
          </a:prstGeom>
        </p:spPr>
      </p:pic>
      <p:pic>
        <p:nvPicPr>
          <p:cNvPr id="8" name="图片 7"/>
          <p:cNvPicPr>
            <a:picLocks noChangeAspect="1"/>
          </p:cNvPicPr>
          <p:nvPr/>
        </p:nvPicPr>
        <p:blipFill>
          <a:blip r:embed="rId2"/>
          <a:stretch>
            <a:fillRect/>
          </a:stretch>
        </p:blipFill>
        <p:spPr>
          <a:xfrm>
            <a:off x="0" y="3127375"/>
            <a:ext cx="5477510" cy="3653790"/>
          </a:xfrm>
          <a:prstGeom prst="rect">
            <a:avLst/>
          </a:prstGeom>
        </p:spPr>
      </p:pic>
      <p:sp>
        <p:nvSpPr>
          <p:cNvPr id="9" name="文本框 8"/>
          <p:cNvSpPr txBox="1"/>
          <p:nvPr/>
        </p:nvSpPr>
        <p:spPr>
          <a:xfrm>
            <a:off x="5477510" y="186690"/>
            <a:ext cx="6495415" cy="3788410"/>
          </a:xfrm>
          <a:prstGeom prst="rect">
            <a:avLst/>
          </a:prstGeom>
          <a:noFill/>
        </p:spPr>
        <p:txBody>
          <a:bodyPr wrap="square" rtlCol="0" anchor="t">
            <a:spAutoFit/>
          </a:bodyPr>
          <a:p>
            <a:pPr marL="213360" algn="l" rtl="0" eaLnBrk="0">
              <a:lnSpc>
                <a:spcPct val="97000"/>
              </a:lnSpc>
              <a:spcBef>
                <a:spcPts val="1025"/>
              </a:spcBef>
            </a:pPr>
            <a:r>
              <a:rPr sz="1400" kern="0" spc="-40" dirty="0">
                <a:solidFill>
                  <a:srgbClr val="B03020">
                    <a:alpha val="100000"/>
                  </a:srgbClr>
                </a:solidFill>
                <a:latin typeface="黑体" panose="02010609060101010101" charset="-122"/>
                <a:ea typeface="黑体" panose="02010609060101010101" charset="-122"/>
                <a:cs typeface="黑体" panose="02010609060101010101" charset="-122"/>
                <a:sym typeface="+mn-ea"/>
              </a:rPr>
              <a:t>◎</a:t>
            </a:r>
            <a:r>
              <a:rPr lang="zh-CN" sz="14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Application Fields</a:t>
            </a:r>
            <a:r>
              <a:rPr lang="zh-CN" altLang="en-US" sz="16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en-US" sz="16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zh-CN"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High-nickel ternary cathode materials (NCM/NCA), lithium cobalt oxide (LCO), electronic ceramics, rare earth calcination, high-purity powder materials, magnetic materials</a:t>
            </a:r>
            <a:r>
              <a:rPr lang="zh-CN" altLang="en-US" sz="1600"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0000"/>
              </a:lnSpc>
            </a:pPr>
            <a:r>
              <a:rPr lang="en-US" sz="1600"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sz="1600"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Operating Temperature</a:t>
            </a:r>
            <a:r>
              <a:rPr lang="zh-CN" altLang="en-US"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en-US"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12</a:t>
            </a:r>
            <a:r>
              <a:rPr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00℃-1</a:t>
            </a:r>
            <a:r>
              <a:rPr lang="en-US"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7</a:t>
            </a:r>
            <a:r>
              <a:rPr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00℃</a:t>
            </a:r>
            <a:endParaRPr sz="1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endParaRPr>
          </a:p>
          <a:p>
            <a:pPr marL="213360" algn="l" rtl="0" eaLnBrk="0">
              <a:lnSpc>
                <a:spcPct val="97000"/>
              </a:lnSpc>
              <a:spcBef>
                <a:spcPts val="1030"/>
              </a:spcBef>
            </a:pPr>
            <a:r>
              <a:rPr lang="en-US" sz="1600"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sz="1600"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Product Features</a:t>
            </a:r>
            <a:r>
              <a:rPr lang="zh-CN" altLang="en-US"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sz="1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zh-CN" sz="14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4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1.Excellent high-temperature alkali corrosion resistance, highly resistant to powdering and surface peeling, with extended service life under high-activity cathode material conditions</a:t>
            </a:r>
            <a:r>
              <a:rPr lang="zh-CN" altLang="en-US" sz="1400"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1000"/>
              </a:lnSpc>
            </a:pPr>
            <a:r>
              <a:rPr lang="en-US" altLang="zh-CN" sz="1400"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sz="1400"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1400" dirty="0">
                <a:latin typeface="宋体" panose="02010600030101010101" pitchFamily="2" charset="-122"/>
                <a:ea typeface="宋体" panose="02010600030101010101" pitchFamily="2" charset="-122"/>
                <a:cs typeface="宋体" panose="02010600030101010101" pitchFamily="2" charset="-122"/>
                <a:sym typeface="+mn-ea"/>
              </a:rPr>
              <a:t>2.Outstanding high-temperature flexural strength and thermal shock resistance, no cracking during long-term continuous kiln operation</a:t>
            </a:r>
            <a:r>
              <a:rPr lang="zh-CN" altLang="en-US" sz="1400"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r>
              <a:rPr lang="en-US" altLang="zh-CN" sz="1400"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sz="1400" dirty="0">
                <a:latin typeface="宋体" panose="02010600030101010101" pitchFamily="2" charset="-122"/>
                <a:ea typeface="宋体" panose="02010600030101010101" pitchFamily="2" charset="-122"/>
                <a:cs typeface="宋体" panose="02010600030101010101" pitchFamily="2" charset="-122"/>
                <a:sym typeface="+mn-ea"/>
              </a:rPr>
              <a:t>（</a:t>
            </a:r>
            <a:r>
              <a:rPr sz="14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3</a:t>
            </a:r>
            <a:r>
              <a:rPr lang="en-US" altLang="zh-CN" sz="1400" dirty="0">
                <a:latin typeface="宋体" panose="02010600030101010101" pitchFamily="2" charset="-122"/>
                <a:ea typeface="宋体" panose="02010600030101010101" pitchFamily="2" charset="-122"/>
                <a:cs typeface="宋体" panose="02010600030101010101" pitchFamily="2" charset="-122"/>
                <a:sym typeface="+mn-ea"/>
              </a:rPr>
              <a:t>.Dense and smooth surface, free of impurities and dust, with low material adhesion and easy cleaning</a:t>
            </a:r>
            <a:r>
              <a:rPr lang="zh-CN" altLang="en-US" sz="1400"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4000"/>
              </a:lnSpc>
            </a:pPr>
            <a:r>
              <a:rPr lang="en-US" altLang="zh-CN" sz="1400" dirty="0">
                <a:latin typeface="宋体" panose="02010600030101010101" pitchFamily="2" charset="-122"/>
                <a:ea typeface="宋体" panose="02010600030101010101" pitchFamily="2" charset="-122"/>
                <a:cs typeface="宋体" panose="02010600030101010101" pitchFamily="2" charset="-122"/>
                <a:sym typeface="+mn-ea"/>
              </a:rPr>
              <a:t>   ( 4.Extremely low magnetic impurity content and trace element precipitation, fully ensuring the purity of battery cathode materials)</a:t>
            </a:r>
            <a:endParaRPr lang="en-US" altLang="zh-CN" sz="1400" dirty="0">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10" name="图片 9"/>
          <p:cNvPicPr>
            <a:picLocks noChangeAspect="1"/>
          </p:cNvPicPr>
          <p:nvPr/>
        </p:nvPicPr>
        <p:blipFill>
          <a:blip r:embed="rId3"/>
          <a:stretch>
            <a:fillRect/>
          </a:stretch>
        </p:blipFill>
        <p:spPr>
          <a:xfrm>
            <a:off x="5712460" y="4636135"/>
            <a:ext cx="4389120" cy="1802765"/>
          </a:xfrm>
          <a:prstGeom prst="rect">
            <a:avLst/>
          </a:prstGeom>
        </p:spPr>
      </p:pic>
      <p:sp>
        <p:nvSpPr>
          <p:cNvPr id="12" name="文本框 11"/>
          <p:cNvSpPr txBox="1"/>
          <p:nvPr/>
        </p:nvSpPr>
        <p:spPr>
          <a:xfrm>
            <a:off x="5975985" y="4144328"/>
            <a:ext cx="5080000" cy="321945"/>
          </a:xfrm>
          <a:prstGeom prst="rect">
            <a:avLst/>
          </a:prstGeom>
        </p:spPr>
        <p:txBody>
          <a:bodyPr>
            <a:spAutoFit/>
          </a:bodyPr>
          <a:p>
            <a:pPr marL="0" indent="0" algn="l">
              <a:lnSpc>
                <a:spcPts val="1800"/>
              </a:lnSpc>
              <a:spcBef>
                <a:spcPct val="0"/>
              </a:spcBef>
              <a:spcAft>
                <a:spcPct val="0"/>
              </a:spcAft>
            </a:pPr>
            <a:r>
              <a:rPr lang="en-US" altLang="zh-CN" sz="1600" b="1">
                <a:solidFill>
                  <a:srgbClr val="000000"/>
                </a:solidFill>
              </a:rPr>
              <a:t>Fully automatic pusher kiln</a:t>
            </a:r>
            <a:endParaRPr lang="en-US" altLang="zh-CN" sz="1600" b="1">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000625" y="156210"/>
            <a:ext cx="6096000" cy="1476375"/>
          </a:xfrm>
          <a:prstGeom prst="rect">
            <a:avLst/>
          </a:prstGeom>
          <a:noFill/>
        </p:spPr>
        <p:txBody>
          <a:bodyPr wrap="square" rtlCol="0" anchor="t">
            <a:spAutoFit/>
          </a:bodyPr>
          <a:p>
            <a:r>
              <a:rPr kern="0" spc="-40" dirty="0">
                <a:solidFill>
                  <a:srgbClr val="B03020">
                    <a:alpha val="100000"/>
                  </a:srgbClr>
                </a:solidFill>
                <a:latin typeface="黑体" panose="02010609060101010101" charset="-122"/>
                <a:ea typeface="黑体" panose="02010609060101010101" charset="-122"/>
                <a:cs typeface="黑体" panose="02010609060101010101" charset="-122"/>
                <a:sym typeface="+mn-ea"/>
              </a:rPr>
              <a:t>◎</a:t>
            </a:r>
            <a:r>
              <a:rPr lang="zh-CN"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Application Fields</a:t>
            </a:r>
            <a:r>
              <a:rPr lang="zh-CN" altLang="en-US"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en-US"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zh-CN"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High-nickel ternary cathode materials (NCM/NCA), lithium cobalt oxide (LCO), electronic ceramics, rare earth calcination, high-purity powder materials, magnetic materials</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a:t>
            </a:r>
            <a:endParaRPr lang="en-US" altLang="en-US" b="1" kern="0" spc="-80" dirty="0">
              <a:solidFill>
                <a:srgbClr val="C04030">
                  <a:alpha val="100000"/>
                </a:srgbClr>
              </a:solidFill>
              <a:latin typeface="Arial" panose="020B0604020202020204"/>
              <a:ea typeface="Arial" panose="020B0604020202020204"/>
              <a:cs typeface="Arial" panose="020B0604020202020204"/>
              <a:sym typeface="+mn-ea"/>
            </a:endParaRPr>
          </a:p>
        </p:txBody>
      </p:sp>
      <p:pic>
        <p:nvPicPr>
          <p:cNvPr id="6" name="图片 5" descr="dc3d75b1846a419c89d391fdb709628b.jpeg~tplv-a9rns2rl98-downsize_watermark_1_5_b - 副本"/>
          <p:cNvPicPr>
            <a:picLocks noChangeAspect="1"/>
          </p:cNvPicPr>
          <p:nvPr/>
        </p:nvPicPr>
        <p:blipFill>
          <a:blip r:embed="rId1"/>
          <a:stretch>
            <a:fillRect/>
          </a:stretch>
        </p:blipFill>
        <p:spPr>
          <a:xfrm>
            <a:off x="342900" y="860425"/>
            <a:ext cx="2860675" cy="2428875"/>
          </a:xfrm>
          <a:prstGeom prst="rect">
            <a:avLst/>
          </a:prstGeom>
        </p:spPr>
      </p:pic>
      <p:sp>
        <p:nvSpPr>
          <p:cNvPr id="7" name="文本框 6"/>
          <p:cNvSpPr txBox="1"/>
          <p:nvPr/>
        </p:nvSpPr>
        <p:spPr>
          <a:xfrm>
            <a:off x="4905375" y="1632585"/>
            <a:ext cx="6096000" cy="2306955"/>
          </a:xfrm>
          <a:prstGeom prst="rect">
            <a:avLst/>
          </a:prstGeom>
          <a:noFill/>
        </p:spPr>
        <p:txBody>
          <a:bodyPr wrap="square" rtlCol="0" anchor="t">
            <a:spAutoFit/>
          </a:bodyPr>
          <a:p>
            <a:r>
              <a:rPr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zh-CN"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Operating Temperature</a:t>
            </a:r>
            <a:r>
              <a:rPr lang="zh-CN" altLang="en-US"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en-US"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10</a:t>
            </a:r>
            <a:r>
              <a:rPr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00℃-</a:t>
            </a:r>
            <a:r>
              <a:rPr lang="en-US"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3000</a:t>
            </a:r>
            <a:r>
              <a:rPr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endParaRPr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endParaRPr>
          </a:p>
          <a:p>
            <a:r>
              <a:rPr kern="0" spc="-50" dirty="0">
                <a:solidFill>
                  <a:srgbClr val="A0201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zh-CN"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Product Features</a:t>
            </a:r>
            <a:r>
              <a:rPr lang="zh-CN" altLang="en-US"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lang="en-US"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lang="en-US" altLang="zh-CN"/>
              <a:t>High purity, high density, high mechanical strength, excellent chemical stability with low impurity precipitation</a:t>
            </a:r>
            <a:endParaRPr lang="en-US" altLang="zh-CN"/>
          </a:p>
          <a:p>
            <a:r>
              <a:rPr lang="en-US" altLang="zh-CN"/>
              <a:t>Oxidation &amp; corrosion resistant under inert atmosphere, service life over 24 months, low consumable cost</a:t>
            </a:r>
            <a:endParaRPr lang="en-US" altLang="zh-CN"/>
          </a:p>
          <a:p>
            <a:r>
              <a:rPr lang="en-US" altLang="zh-CN"/>
              <a:t>Outstanding thermal shock resistance, excellent electrical and thermal conductivity for uniform temperature field</a:t>
            </a:r>
            <a:endParaRPr lang="zh-CN" altLang="en-US"/>
          </a:p>
        </p:txBody>
      </p:sp>
      <p:sp>
        <p:nvSpPr>
          <p:cNvPr id="8" name="文本框 7"/>
          <p:cNvSpPr txBox="1"/>
          <p:nvPr/>
        </p:nvSpPr>
        <p:spPr>
          <a:xfrm>
            <a:off x="342900" y="156210"/>
            <a:ext cx="6096000" cy="445135"/>
          </a:xfrm>
          <a:prstGeom prst="rect">
            <a:avLst/>
          </a:prstGeom>
          <a:noFill/>
        </p:spPr>
        <p:txBody>
          <a:bodyPr wrap="square" rtlCol="0" anchor="t">
            <a:spAutoFit/>
          </a:bodyPr>
          <a:p>
            <a:r>
              <a:rPr sz="2300" kern="0" spc="-80" dirty="0">
                <a:solidFill>
                  <a:srgbClr val="C04030">
                    <a:alpha val="100000"/>
                  </a:srgbClr>
                </a:solidFill>
                <a:latin typeface="Dotum"/>
                <a:ea typeface="Dotum"/>
                <a:cs typeface="Dotum"/>
                <a:sym typeface="+mn-ea"/>
              </a:rPr>
              <a:t>▶</a:t>
            </a:r>
            <a:r>
              <a:rPr sz="2300" kern="0" spc="-200" dirty="0">
                <a:solidFill>
                  <a:srgbClr val="C04030">
                    <a:alpha val="100000"/>
                  </a:srgbClr>
                </a:solidFill>
                <a:latin typeface="Dotum"/>
                <a:ea typeface="Dotum"/>
                <a:cs typeface="Dotum"/>
                <a:sym typeface="+mn-ea"/>
              </a:rPr>
              <a:t> </a:t>
            </a:r>
            <a:r>
              <a:rPr lang="en-US" altLang="zh-CN" sz="2300" b="1" kern="0" spc="-80" dirty="0">
                <a:solidFill>
                  <a:srgbClr val="C04030">
                    <a:alpha val="100000"/>
                  </a:srgbClr>
                </a:solidFill>
                <a:latin typeface="Arial" panose="020B0604020202020204"/>
                <a:ea typeface="Arial" panose="020B0604020202020204"/>
                <a:cs typeface="Arial" panose="020B0604020202020204"/>
                <a:sym typeface="+mn-ea"/>
              </a:rPr>
              <a:t>Graphite </a:t>
            </a:r>
            <a:r>
              <a:rPr lang="en-US" sz="2300" b="1" kern="0" spc="-80" dirty="0">
                <a:solidFill>
                  <a:srgbClr val="C04030">
                    <a:alpha val="100000"/>
                  </a:srgbClr>
                </a:solidFill>
                <a:latin typeface="Arial" panose="020B0604020202020204"/>
                <a:ea typeface="Arial" panose="020B0604020202020204"/>
                <a:cs typeface="Arial" panose="020B0604020202020204"/>
                <a:sym typeface="+mn-ea"/>
              </a:rPr>
              <a:t>Sagger</a:t>
            </a:r>
            <a:endParaRPr lang="en-US" altLang="en-US" sz="2300" b="1" kern="0" spc="-80" dirty="0">
              <a:solidFill>
                <a:srgbClr val="C04030">
                  <a:alpha val="100000"/>
                </a:srgbClr>
              </a:solidFill>
              <a:latin typeface="Arial" panose="020B0604020202020204"/>
              <a:ea typeface="Arial" panose="020B0604020202020204"/>
              <a:cs typeface="Arial" panose="020B0604020202020204"/>
              <a:sym typeface="+mn-ea"/>
            </a:endParaRPr>
          </a:p>
        </p:txBody>
      </p:sp>
      <p:pic>
        <p:nvPicPr>
          <p:cNvPr id="228" name="picture 228"/>
          <p:cNvPicPr>
            <a:picLocks noChangeAspect="1"/>
          </p:cNvPicPr>
          <p:nvPr/>
        </p:nvPicPr>
        <p:blipFill>
          <a:blip r:embed="rId2"/>
          <a:stretch>
            <a:fillRect/>
          </a:stretch>
        </p:blipFill>
        <p:spPr>
          <a:xfrm rot="21600000">
            <a:off x="57150" y="3428365"/>
            <a:ext cx="4848225" cy="3362960"/>
          </a:xfrm>
          <a:prstGeom prst="rect">
            <a:avLst/>
          </a:prstGeom>
        </p:spPr>
      </p:pic>
      <p:sp>
        <p:nvSpPr>
          <p:cNvPr id="9" name="文本框 8"/>
          <p:cNvSpPr txBox="1"/>
          <p:nvPr/>
        </p:nvSpPr>
        <p:spPr>
          <a:xfrm>
            <a:off x="5095875" y="4037330"/>
            <a:ext cx="6096000" cy="306705"/>
          </a:xfrm>
          <a:prstGeom prst="rect">
            <a:avLst/>
          </a:prstGeom>
          <a:noFill/>
        </p:spPr>
        <p:txBody>
          <a:bodyPr wrap="square" rtlCol="0" anchor="t">
            <a:spAutoFit/>
          </a:bodyPr>
          <a:p>
            <a:r>
              <a:rPr sz="1400" kern="0" spc="-60" dirty="0">
                <a:solidFill>
                  <a:srgbClr val="A0302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r>
              <a:rPr sz="1400" kern="0" spc="-200" dirty="0">
                <a:solidFill>
                  <a:srgbClr val="A03020">
                    <a:alpha val="100000"/>
                  </a:srgbClr>
                </a:solidFill>
                <a:latin typeface="宋体" panose="02010600030101010101" pitchFamily="2" charset="-122"/>
                <a:ea typeface="宋体" panose="02010600030101010101" pitchFamily="2" charset="-122"/>
                <a:cs typeface="宋体" panose="02010600030101010101" pitchFamily="2" charset="-122"/>
                <a:sym typeface="+mn-ea"/>
              </a:rPr>
              <a:t> </a:t>
            </a:r>
            <a:r>
              <a:rPr sz="1400" b="1" kern="0" spc="-60" dirty="0">
                <a:solidFill>
                  <a:srgbClr val="000000">
                    <a:alpha val="100000"/>
                  </a:srgbClr>
                </a:solidFill>
                <a:latin typeface="Arial" panose="020B0604020202020204"/>
                <a:ea typeface="Arial" panose="020B0604020202020204"/>
                <a:cs typeface="Arial" panose="020B0604020202020204"/>
                <a:sym typeface="+mn-ea"/>
              </a:rPr>
              <a:t>Technical</a:t>
            </a:r>
            <a:r>
              <a:rPr sz="1400" b="1" kern="0" spc="70" dirty="0">
                <a:solidFill>
                  <a:srgbClr val="000000">
                    <a:alpha val="100000"/>
                  </a:srgbClr>
                </a:solidFill>
                <a:latin typeface="Arial" panose="020B0604020202020204"/>
                <a:ea typeface="Arial" panose="020B0604020202020204"/>
                <a:cs typeface="Arial" panose="020B0604020202020204"/>
                <a:sym typeface="+mn-ea"/>
              </a:rPr>
              <a:t> </a:t>
            </a:r>
            <a:r>
              <a:rPr sz="1400" b="1" kern="0" spc="-60" dirty="0">
                <a:solidFill>
                  <a:srgbClr val="000000">
                    <a:alpha val="100000"/>
                  </a:srgbClr>
                </a:solidFill>
                <a:latin typeface="Arial" panose="020B0604020202020204"/>
                <a:ea typeface="Arial" panose="020B0604020202020204"/>
                <a:cs typeface="Arial" panose="020B0604020202020204"/>
                <a:sym typeface="+mn-ea"/>
              </a:rPr>
              <a:t>Parameters of Graphite </a:t>
            </a:r>
            <a:r>
              <a:rPr lang="en-US" sz="1400" b="1" kern="0" spc="-60" dirty="0">
                <a:solidFill>
                  <a:srgbClr val="000000">
                    <a:alpha val="100000"/>
                  </a:srgbClr>
                </a:solidFill>
                <a:latin typeface="Arial" panose="020B0604020202020204"/>
                <a:ea typeface="Arial" panose="020B0604020202020204"/>
                <a:cs typeface="Arial" panose="020B0604020202020204"/>
                <a:sym typeface="+mn-ea"/>
              </a:rPr>
              <a:t>Sagger</a:t>
            </a:r>
            <a:endParaRPr lang="en-US" sz="1400" b="1" kern="0" spc="-60" dirty="0">
              <a:solidFill>
                <a:srgbClr val="000000">
                  <a:alpha val="100000"/>
                </a:srgbClr>
              </a:solidFill>
              <a:latin typeface="Arial" panose="020B0604020202020204"/>
              <a:ea typeface="Arial" panose="020B0604020202020204"/>
              <a:cs typeface="Arial" panose="020B0604020202020204"/>
              <a:sym typeface="+mn-ea"/>
            </a:endParaRPr>
          </a:p>
        </p:txBody>
      </p:sp>
      <p:graphicFrame>
        <p:nvGraphicFramePr>
          <p:cNvPr id="12" name="表格 11"/>
          <p:cNvGraphicFramePr/>
          <p:nvPr>
            <p:custDataLst>
              <p:tags r:id="rId3"/>
            </p:custDataLst>
          </p:nvPr>
        </p:nvGraphicFramePr>
        <p:xfrm>
          <a:off x="5215890" y="5336540"/>
          <a:ext cx="6537325" cy="1530350"/>
        </p:xfrm>
        <a:graphic>
          <a:graphicData uri="http://schemas.openxmlformats.org/drawingml/2006/table">
            <a:tbl>
              <a:tblPr/>
              <a:tblGrid>
                <a:gridCol w="488950"/>
                <a:gridCol w="860425"/>
                <a:gridCol w="631825"/>
                <a:gridCol w="622300"/>
                <a:gridCol w="679450"/>
                <a:gridCol w="584200"/>
                <a:gridCol w="717550"/>
                <a:gridCol w="650875"/>
                <a:gridCol w="650875"/>
                <a:gridCol w="650875"/>
              </a:tblGrid>
              <a:tr h="1183005">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r>
              <a:tr h="347345">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r"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r" fontAlgn="ctr"/>
                      <a:endParaRPr lang="en-US" altLang="zh-CN"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c>
                  <a:txBody>
                    <a:bodyPr/>
                    <a:p>
                      <a:pPr algn="l" fontAlgn="ctr"/>
                      <a:endParaRPr sz="11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a:noFill/>
                    </a:lnL>
                    <a:lnR>
                      <a:noFill/>
                    </a:lnR>
                    <a:lnT>
                      <a:noFill/>
                    </a:lnT>
                    <a:lnB>
                      <a:noFill/>
                    </a:lnB>
                    <a:noFill/>
                  </a:tcPr>
                </a:tc>
              </a:tr>
            </a:tbl>
          </a:graphicData>
        </a:graphic>
      </p:graphicFrame>
      <p:graphicFrame>
        <p:nvGraphicFramePr>
          <p:cNvPr id="16" name="表格 15"/>
          <p:cNvGraphicFramePr/>
          <p:nvPr>
            <p:custDataLst>
              <p:tags r:id="rId4"/>
            </p:custDataLst>
          </p:nvPr>
        </p:nvGraphicFramePr>
        <p:xfrm>
          <a:off x="5120640" y="4782185"/>
          <a:ext cx="6346825" cy="1524000"/>
        </p:xfrm>
        <a:graphic>
          <a:graphicData uri="http://schemas.openxmlformats.org/drawingml/2006/table">
            <a:tbl>
              <a:tblPr firstRow="1" bandRow="1">
                <a:tableStyleId>{5C22544A-7EE6-4342-B048-85BDC9FD1C3A}</a:tableStyleId>
              </a:tblPr>
              <a:tblGrid>
                <a:gridCol w="705485"/>
                <a:gridCol w="704850"/>
                <a:gridCol w="705485"/>
                <a:gridCol w="561340"/>
                <a:gridCol w="848995"/>
                <a:gridCol w="704850"/>
                <a:gridCol w="705485"/>
                <a:gridCol w="704850"/>
                <a:gridCol w="705485"/>
              </a:tblGrid>
              <a:tr h="400050">
                <a:tc>
                  <a:txBody>
                    <a:bodyPr/>
                    <a:p>
                      <a:pPr>
                        <a:buNone/>
                      </a:pPr>
                      <a:r>
                        <a:rPr lang="en-US" altLang="zh-CN" sz="1000" b="0">
                          <a:solidFill>
                            <a:schemeClr val="tx1"/>
                          </a:solidFill>
                          <a:latin typeface="宋体" panose="02010600030101010101" pitchFamily="2" charset="-122"/>
                          <a:ea typeface="宋体" panose="02010600030101010101" pitchFamily="2" charset="-122"/>
                          <a:sym typeface="+mn-ea"/>
                        </a:rPr>
                        <a:t>Index \ Material</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b="0">
                          <a:solidFill>
                            <a:schemeClr val="tx1"/>
                          </a:solidFill>
                          <a:latin typeface="宋体" panose="02010600030101010101" pitchFamily="2" charset="-122"/>
                          <a:ea typeface="宋体" panose="02010600030101010101" pitchFamily="2" charset="-122"/>
                          <a:sym typeface="+mn-ea"/>
                        </a:rPr>
                        <a:t>Bulk Density (g/cm³)</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b="0">
                          <a:solidFill>
                            <a:schemeClr val="tx1"/>
                          </a:solidFill>
                          <a:latin typeface="宋体" panose="02010600030101010101" pitchFamily="2" charset="-122"/>
                          <a:ea typeface="宋体" panose="02010600030101010101" pitchFamily="2" charset="-122"/>
                          <a:sym typeface="+mn-ea"/>
                        </a:rPr>
                        <a:t>Resistivity (μΩ·m)</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b="0">
                          <a:solidFill>
                            <a:schemeClr val="tx1"/>
                          </a:solidFill>
                          <a:latin typeface="宋体" panose="02010600030101010101" pitchFamily="2" charset="-122"/>
                          <a:ea typeface="宋体" panose="02010600030101010101" pitchFamily="2" charset="-122"/>
                          <a:sym typeface="+mn-ea"/>
                        </a:rPr>
                        <a:t>Compressive Strength (MPa)</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b="0">
                          <a:solidFill>
                            <a:schemeClr val="tx1"/>
                          </a:solidFill>
                          <a:latin typeface="宋体" panose="02010600030101010101" pitchFamily="2" charset="-122"/>
                          <a:ea typeface="宋体" panose="02010600030101010101" pitchFamily="2" charset="-122"/>
                          <a:sym typeface="+mn-ea"/>
                        </a:rPr>
                        <a:t>Flexural Strength (MPa)</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b="0">
                          <a:solidFill>
                            <a:schemeClr val="tx1"/>
                          </a:solidFill>
                          <a:latin typeface="宋体" panose="02010600030101010101" pitchFamily="2" charset="-122"/>
                          <a:ea typeface="宋体" panose="02010600030101010101" pitchFamily="2" charset="-122"/>
                          <a:cs typeface="宋体" panose="02010600030101010101" pitchFamily="2" charset="-122"/>
                        </a:rPr>
                        <a:t>Coefficient of Thermal Expansion (×10⁻⁶/℃)</a:t>
                      </a:r>
                      <a:endParaRPr lang="en-US" altLang="zh-CN" sz="1000" b="0">
                        <a:solidFill>
                          <a:schemeClr val="tx1"/>
                        </a:solidFill>
                        <a:latin typeface="宋体" panose="02010600030101010101" pitchFamily="2" charset="-122"/>
                        <a:ea typeface="宋体" panose="02010600030101010101" pitchFamily="2" charset="-122"/>
                        <a:cs typeface="宋体" panose="02010600030101010101" pitchFamily="2" charset="-122"/>
                      </a:endParaRPr>
                    </a:p>
                  </a:txBody>
                  <a:tcPr/>
                </a:tc>
                <a:tc>
                  <a:txBody>
                    <a:bodyPr/>
                    <a:p>
                      <a:pPr>
                        <a:buNone/>
                      </a:pPr>
                      <a:r>
                        <a:rPr lang="en-US" altLang="zh-CN" sz="1000" b="0">
                          <a:solidFill>
                            <a:schemeClr val="tx1"/>
                          </a:solidFill>
                          <a:latin typeface="宋体" panose="02010600030101010101" pitchFamily="2" charset="-122"/>
                          <a:ea typeface="宋体" panose="02010600030101010101" pitchFamily="2" charset="-122"/>
                        </a:rPr>
                        <a:t>Thermal Conductivity (kcal/(m·h·℃))</a:t>
                      </a:r>
                      <a:endParaRPr lang="en-US" altLang="zh-CN" sz="1000" b="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b="0">
                          <a:solidFill>
                            <a:schemeClr val="tx1"/>
                          </a:solidFill>
                          <a:latin typeface="宋体" panose="02010600030101010101" pitchFamily="2" charset="-122"/>
                          <a:ea typeface="宋体" panose="02010600030101010101" pitchFamily="2" charset="-122"/>
                          <a:sym typeface="+mn-ea"/>
                        </a:rPr>
                        <a:t>Ash Content (%)</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b="0">
                          <a:solidFill>
                            <a:schemeClr val="tx1"/>
                          </a:solidFill>
                          <a:latin typeface="宋体" panose="02010600030101010101" pitchFamily="2" charset="-122"/>
                          <a:ea typeface="宋体" panose="02010600030101010101" pitchFamily="2" charset="-122"/>
                          <a:sym typeface="+mn-ea"/>
                        </a:rPr>
                        <a:t>Carbon Content (%)</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r>
              <a:tr h="381000">
                <a:tc>
                  <a:txBody>
                    <a:bodyPr/>
                    <a:p>
                      <a:pPr>
                        <a:buNone/>
                      </a:pPr>
                      <a:r>
                        <a:rPr lang="en-US" altLang="zh-CN" sz="1000">
                          <a:solidFill>
                            <a:schemeClr val="tx1"/>
                          </a:solidFill>
                          <a:latin typeface="宋体" panose="02010600030101010101" pitchFamily="2" charset="-122"/>
                          <a:ea typeface="宋体" panose="02010600030101010101" pitchFamily="2" charset="-122"/>
                          <a:sym typeface="+mn-ea"/>
                        </a:rPr>
                        <a:t>High-purity Molded Graphite</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a:solidFill>
                            <a:schemeClr val="tx1"/>
                          </a:solidFill>
                          <a:latin typeface="宋体" panose="02010600030101010101" pitchFamily="2" charset="-122"/>
                          <a:ea typeface="宋体" panose="02010600030101010101" pitchFamily="2" charset="-122"/>
                          <a:sym typeface="+mn-ea"/>
                        </a:rPr>
                        <a:t>≥1.78</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a:solidFill>
                            <a:schemeClr val="tx1"/>
                          </a:solidFill>
                          <a:latin typeface="宋体" panose="02010600030101010101" pitchFamily="2" charset="-122"/>
                          <a:ea typeface="宋体" panose="02010600030101010101" pitchFamily="2" charset="-122"/>
                          <a:sym typeface="+mn-ea"/>
                        </a:rPr>
                        <a:t>≤8</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a:solidFill>
                            <a:schemeClr val="tx1"/>
                          </a:solidFill>
                          <a:latin typeface="宋体" panose="02010600030101010101" pitchFamily="2" charset="-122"/>
                          <a:ea typeface="宋体" panose="02010600030101010101" pitchFamily="2" charset="-122"/>
                          <a:sym typeface="+mn-ea"/>
                        </a:rPr>
                        <a:t>≥75</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a:solidFill>
                            <a:schemeClr val="tx1"/>
                          </a:solidFill>
                          <a:latin typeface="宋体" panose="02010600030101010101" pitchFamily="2" charset="-122"/>
                          <a:ea typeface="宋体" panose="02010600030101010101" pitchFamily="2" charset="-122"/>
                          <a:sym typeface="+mn-ea"/>
                        </a:rPr>
                        <a:t>≥30</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en-US" altLang="zh-CN" sz="1000">
                          <a:solidFill>
                            <a:schemeClr val="tx1"/>
                          </a:solidFill>
                        </a:rPr>
                        <a:t>4.5</a:t>
                      </a:r>
                      <a:endParaRPr lang="en-US" altLang="zh-CN" sz="1000">
                        <a:solidFill>
                          <a:schemeClr val="tx1"/>
                        </a:solidFill>
                      </a:endParaRPr>
                    </a:p>
                  </a:txBody>
                  <a:tcPr/>
                </a:tc>
                <a:tc>
                  <a:txBody>
                    <a:bodyPr/>
                    <a:p>
                      <a:pPr>
                        <a:buNone/>
                      </a:pPr>
                      <a:r>
                        <a:rPr lang="en-US" altLang="zh-CN" sz="1000">
                          <a:solidFill>
                            <a:schemeClr val="tx1"/>
                          </a:solidFill>
                          <a:latin typeface="宋体" panose="02010600030101010101" pitchFamily="2" charset="-122"/>
                          <a:ea typeface="宋体" panose="02010600030101010101" pitchFamily="2" charset="-122"/>
                          <a:sym typeface="+mn-ea"/>
                        </a:rPr>
                        <a:t>&gt;185</a:t>
                      </a:r>
                      <a:endParaRPr lang="en-US" altLang="zh-CN" sz="1000" b="0" i="0">
                        <a:solidFill>
                          <a:schemeClr val="tx1"/>
                        </a:solidFill>
                        <a:latin typeface="宋体" panose="02010600030101010101" pitchFamily="2" charset="-122"/>
                        <a:ea typeface="宋体" panose="02010600030101010101" pitchFamily="2" charset="-122"/>
                      </a:endParaRPr>
                    </a:p>
                    <a:p>
                      <a:pPr>
                        <a:buNone/>
                      </a:pPr>
                      <a:endParaRPr lang="en-US" altLang="zh-CN" sz="1000" b="0" i="0">
                        <a:solidFill>
                          <a:schemeClr val="tx1"/>
                        </a:solidFill>
                        <a:latin typeface="宋体" panose="02010600030101010101" pitchFamily="2" charset="-122"/>
                        <a:ea typeface="宋体" panose="02010600030101010101" pitchFamily="2" charset="-122"/>
                      </a:endParaRPr>
                    </a:p>
                  </a:txBody>
                  <a:tcPr/>
                </a:tc>
                <a:tc>
                  <a:txBody>
                    <a:bodyPr/>
                    <a:p>
                      <a:pPr>
                        <a:buNone/>
                      </a:pPr>
                      <a:r>
                        <a:rPr lang="zh-CN" altLang="en-US" sz="1000">
                          <a:solidFill>
                            <a:schemeClr val="tx1"/>
                          </a:solidFill>
                        </a:rPr>
                        <a:t>＜</a:t>
                      </a:r>
                      <a:r>
                        <a:rPr lang="en-US" altLang="zh-CN" sz="1000">
                          <a:solidFill>
                            <a:schemeClr val="tx1"/>
                          </a:solidFill>
                        </a:rPr>
                        <a:t>0.1</a:t>
                      </a:r>
                      <a:endParaRPr lang="en-US" altLang="zh-CN" sz="1000">
                        <a:solidFill>
                          <a:schemeClr val="tx1"/>
                        </a:solidFill>
                      </a:endParaRPr>
                    </a:p>
                  </a:txBody>
                  <a:tcPr/>
                </a:tc>
                <a:tc>
                  <a:txBody>
                    <a:bodyPr/>
                    <a:p>
                      <a:pPr>
                        <a:buNone/>
                      </a:pPr>
                      <a:r>
                        <a:rPr lang="en-US" altLang="zh-CN" sz="1000">
                          <a:solidFill>
                            <a:schemeClr val="tx1"/>
                          </a:solidFill>
                          <a:latin typeface="宋体" panose="02010600030101010101" pitchFamily="2" charset="-122"/>
                          <a:ea typeface="宋体" panose="02010600030101010101" pitchFamily="2" charset="-122"/>
                          <a:sym typeface="+mn-ea"/>
                        </a:rPr>
                        <a:t>99.8</a:t>
                      </a:r>
                      <a:endParaRPr lang="en-US" altLang="zh-CN" sz="1000">
                        <a:solidFill>
                          <a:schemeClr val="tx1"/>
                        </a:solidFill>
                        <a:latin typeface="宋体" panose="02010600030101010101" pitchFamily="2" charset="-122"/>
                        <a:ea typeface="宋体" panose="02010600030101010101" pitchFamily="2" charset="-122"/>
                        <a:sym typeface="+mn-ea"/>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ab106b17-e505-4a7f-9779-8f5faae6cd79"/>
          <p:cNvPicPr>
            <a:picLocks noChangeAspect="1"/>
          </p:cNvPicPr>
          <p:nvPr/>
        </p:nvPicPr>
        <p:blipFill>
          <a:blip r:embed="rId1"/>
          <a:stretch>
            <a:fillRect/>
          </a:stretch>
        </p:blipFill>
        <p:spPr>
          <a:xfrm>
            <a:off x="223520" y="114300"/>
            <a:ext cx="5634355" cy="3228975"/>
          </a:xfrm>
          <a:prstGeom prst="rect">
            <a:avLst/>
          </a:prstGeom>
        </p:spPr>
      </p:pic>
      <p:pic>
        <p:nvPicPr>
          <p:cNvPr id="5" name="图片 4" descr="wps5"/>
          <p:cNvPicPr>
            <a:picLocks noChangeAspect="1"/>
          </p:cNvPicPr>
          <p:nvPr/>
        </p:nvPicPr>
        <p:blipFill>
          <a:blip r:embed="rId2"/>
          <a:stretch>
            <a:fillRect/>
          </a:stretch>
        </p:blipFill>
        <p:spPr>
          <a:xfrm>
            <a:off x="6048375" y="114300"/>
            <a:ext cx="5257800" cy="2876550"/>
          </a:xfrm>
          <a:prstGeom prst="rect">
            <a:avLst/>
          </a:prstGeom>
        </p:spPr>
      </p:pic>
      <p:pic>
        <p:nvPicPr>
          <p:cNvPr id="6" name="图片 5" descr="wps3"/>
          <p:cNvPicPr>
            <a:picLocks noChangeAspect="1"/>
          </p:cNvPicPr>
          <p:nvPr/>
        </p:nvPicPr>
        <p:blipFill>
          <a:blip r:embed="rId3"/>
          <a:stretch>
            <a:fillRect/>
          </a:stretch>
        </p:blipFill>
        <p:spPr>
          <a:xfrm>
            <a:off x="6048375" y="3740150"/>
            <a:ext cx="5267325" cy="2924175"/>
          </a:xfrm>
          <a:prstGeom prst="rect">
            <a:avLst/>
          </a:prstGeom>
        </p:spPr>
      </p:pic>
      <p:pic>
        <p:nvPicPr>
          <p:cNvPr id="8" name="图片 7"/>
          <p:cNvPicPr>
            <a:picLocks noChangeAspect="1"/>
          </p:cNvPicPr>
          <p:nvPr/>
        </p:nvPicPr>
        <p:blipFill>
          <a:blip r:embed="rId4"/>
          <a:stretch>
            <a:fillRect/>
          </a:stretch>
        </p:blipFill>
        <p:spPr>
          <a:xfrm>
            <a:off x="440055" y="3820795"/>
            <a:ext cx="4656455" cy="2843530"/>
          </a:xfrm>
          <a:prstGeom prst="rect">
            <a:avLst/>
          </a:prstGeom>
        </p:spPr>
      </p:pic>
      <p:sp>
        <p:nvSpPr>
          <p:cNvPr id="9" name="文本框 8"/>
          <p:cNvSpPr txBox="1"/>
          <p:nvPr/>
        </p:nvSpPr>
        <p:spPr>
          <a:xfrm>
            <a:off x="1661160" y="3452495"/>
            <a:ext cx="1597660" cy="368300"/>
          </a:xfrm>
          <a:prstGeom prst="rect">
            <a:avLst/>
          </a:prstGeom>
          <a:noFill/>
        </p:spPr>
        <p:txBody>
          <a:bodyPr wrap="square" rtlCol="0">
            <a:spAutoFit/>
          </a:bodyPr>
          <a:p>
            <a:r>
              <a:rPr lang="en-US" altLang="zh-CN"/>
              <a:t>Sagger Sorting</a:t>
            </a:r>
            <a:endParaRPr lang="zh-CN" altLang="en-US"/>
          </a:p>
        </p:txBody>
      </p:sp>
    </p:spTree>
  </p:cSld>
  <p:clrMapOvr>
    <a:masterClrMapping/>
  </p:clrMapOvr>
</p:sld>
</file>

<file path=ppt/tags/tag1.xml><?xml version="1.0" encoding="utf-8"?>
<p:tagLst xmlns:p="http://schemas.openxmlformats.org/presentationml/2006/main">
  <p:tag name="TABLE_ENDDRAG_ORIGIN_RECT" val="514*121"/>
  <p:tag name="TABLE_ENDDRAG_RECT" val="410*436*514*121"/>
</p:tagLst>
</file>

<file path=ppt/tags/tag2.xml><?xml version="1.0" encoding="utf-8"?>
<p:tagLst xmlns:p="http://schemas.openxmlformats.org/presentationml/2006/main">
  <p:tag name="TABLE_ENDDRAG_ORIGIN_RECT" val="483*120"/>
  <p:tag name="TABLE_ENDDRAG_RECT" val="403*376*483*120"/>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6537</Words>
  <Application>WPS 演示</Application>
  <PresentationFormat>宽屏</PresentationFormat>
  <Paragraphs>1349</Paragraphs>
  <Slides>5</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5</vt:i4>
      </vt:variant>
    </vt:vector>
  </HeadingPairs>
  <TitlesOfParts>
    <vt:vector size="17" baseType="lpstr">
      <vt:lpstr>Arial</vt:lpstr>
      <vt:lpstr>宋体</vt:lpstr>
      <vt:lpstr>Wingdings</vt:lpstr>
      <vt:lpstr>微软雅黑</vt:lpstr>
      <vt:lpstr>Arial Unicode MS</vt:lpstr>
      <vt:lpstr>Calibri</vt:lpstr>
      <vt:lpstr>Dotum</vt:lpstr>
      <vt:lpstr>FFont-Family</vt:lpstr>
      <vt:lpstr>Arial</vt:lpstr>
      <vt:lpstr>黑体</vt:lpstr>
      <vt:lpstr>Times New Roman</vt:lpstr>
      <vt:lpstr>WPS</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尹强</cp:lastModifiedBy>
  <cp:revision>23</cp:revision>
  <dcterms:created xsi:type="dcterms:W3CDTF">2023-08-09T12:44:00Z</dcterms:created>
  <dcterms:modified xsi:type="dcterms:W3CDTF">2026-07-22T09:03:26Z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C531915E61FA4DF5B8B63A3072B5D729_12</vt:lpwstr>
  </property>
</Properties>
</file>